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5" r:id="rId14"/>
    <p:sldId id="266" r:id="rId15"/>
    <p:sldId id="267" r:id="rId16"/>
    <p:sldId id="276" r:id="rId17"/>
    <p:sldId id="268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69" r:id="rId26"/>
    <p:sldId id="293" r:id="rId27"/>
    <p:sldId id="292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4" r:id="rId36"/>
    <p:sldId id="303" r:id="rId37"/>
    <p:sldId id="291" r:id="rId38"/>
    <p:sldId id="305" r:id="rId39"/>
    <p:sldId id="306" r:id="rId40"/>
    <p:sldId id="308" r:id="rId41"/>
    <p:sldId id="307" r:id="rId42"/>
    <p:sldId id="290" r:id="rId43"/>
    <p:sldId id="284" r:id="rId44"/>
    <p:sldId id="285" r:id="rId45"/>
    <p:sldId id="286" r:id="rId46"/>
    <p:sldId id="287" r:id="rId47"/>
    <p:sldId id="288" r:id="rId48"/>
    <p:sldId id="289" r:id="rId49"/>
    <p:sldId id="294" r:id="rId50"/>
    <p:sldId id="309" r:id="rId51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6619" autoAdjust="0"/>
  </p:normalViewPr>
  <p:slideViewPr>
    <p:cSldViewPr>
      <p:cViewPr varScale="1">
        <p:scale>
          <a:sx n="88" d="100"/>
          <a:sy n="88" d="100"/>
        </p:scale>
        <p:origin x="146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77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4BC8C39-8BD3-478E-A464-CCBA9F9F2172}" type="datetimeFigureOut">
              <a:rPr lang="es-CL"/>
              <a:pPr>
                <a:defRPr/>
              </a:pPr>
              <a:t>24-05-2018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66D99AE-FE59-4718-936B-7A338E22C837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1594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B8C3319-62B3-4414-8CF8-5AB1854D6F68}" type="datetimeFigureOut">
              <a:rPr lang="es-CL"/>
              <a:pPr>
                <a:defRPr/>
              </a:pPr>
              <a:t>24-05-2018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30482" y="3330419"/>
            <a:ext cx="7435436" cy="31544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L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F8B2757-A4EB-44BE-8531-B4192CBCFA6E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74768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CL"/>
          </a:p>
        </p:txBody>
      </p:sp>
      <p:sp>
        <p:nvSpPr>
          <p:cNvPr id="2457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39ED96-4D07-457F-849D-987FFA1C9481}" type="slidenum">
              <a:rPr lang="es-C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s-C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9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CL"/>
          </a:p>
        </p:txBody>
      </p:sp>
      <p:sp>
        <p:nvSpPr>
          <p:cNvPr id="2662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80F08E1-2E05-4A36-83B5-68703C06682C}" type="slidenum">
              <a:rPr lang="es-C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s-C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5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8B2757-A4EB-44BE-8531-B4192CBCFA6E}" type="slidenum">
              <a:rPr lang="es-CL" smtClean="0"/>
              <a:pPr>
                <a:defRPr/>
              </a:pPr>
              <a:t>38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90947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2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9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3C0E8-3736-462D-BA77-82D781E5DE01}" type="datetime1">
              <a:rPr lang="en-US"/>
              <a:pPr>
                <a:defRPr/>
              </a:pPr>
              <a:t>5/24/2018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ADA2AB6-5CA5-43E0-B04A-11E65C1F644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58E1E-1A13-4391-9FFA-0EBDACE3C7F5}" type="datetime1">
              <a:rPr lang="en-US"/>
              <a:pPr>
                <a:defRPr/>
              </a:pPr>
              <a:t>5/24/2018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F54EA-8294-452A-B806-7F1A9968A08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D134B-4631-47B6-9381-43943B7BC88C}" type="datetime1">
              <a:rPr lang="en-US"/>
              <a:pPr>
                <a:defRPr/>
              </a:pPr>
              <a:t>5/24/2018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28C19-834D-4A38-97E9-EF4B39CAF79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7A799-763A-4F27-BA54-0D5B0FA32EB5}" type="datetime1">
              <a:rPr lang="en-US"/>
              <a:pPr>
                <a:defRPr/>
              </a:pPr>
              <a:t>5/24/2018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F4DAB-AF7E-45E9-92A9-6B336758094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5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4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374B6-E885-444B-AF35-A66C7B547AB5}" type="datetime1">
              <a:rPr lang="en-US"/>
              <a:pPr>
                <a:defRPr/>
              </a:pPr>
              <a:t>5/24/2018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820E4-6067-4E08-B3C5-777BA215B2E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8B067-BDD4-44A1-9E2C-DC6413BA4C90}" type="datetime1">
              <a:rPr lang="en-US"/>
              <a:pPr>
                <a:defRPr/>
              </a:pPr>
              <a:t>5/24/2018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25B1F-042B-4B04-95B0-F11D4705FDD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02725-6056-4798-BB38-CF4BAE017871}" type="datetime1">
              <a:rPr lang="en-US"/>
              <a:pPr>
                <a:defRPr/>
              </a:pPr>
              <a:t>5/24/2018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58FD7-38F2-4323-AE8A-F34154F36EB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F0A61-5EBE-49D5-8883-F0682557985A}" type="datetime1">
              <a:rPr lang="en-US"/>
              <a:pPr>
                <a:defRPr/>
              </a:pPr>
              <a:t>5/24/2018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27598-0950-48B4-BAAF-44A1D83E856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" name="Rounded Rectangle 10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6BC35-6AA5-4E0F-96A3-F5043404C235}" type="datetime1">
              <a:rPr lang="en-US"/>
              <a:pPr>
                <a:defRPr/>
              </a:pPr>
              <a:t>5/24/2018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57440-E987-4A6C-8538-69C2FA2569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ounded Rectangle 11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9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1A868-82D6-4E4C-90C9-B16BEA540C28}" type="datetime1">
              <a:rPr lang="en-US"/>
              <a:pPr>
                <a:defRPr/>
              </a:pPr>
              <a:t>5/24/2018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DB83-FAE3-4BAB-A26E-056E619F77D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ounded Rectangle 8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1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2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E8B1B-EC67-4E9A-9D5A-3C1A5ACBD1F8}" type="datetime1">
              <a:rPr lang="en-US"/>
              <a:pPr>
                <a:defRPr/>
              </a:pPr>
              <a:t>5/24/2018</a:t>
            </a:fld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1E3F1-72A6-4A41-B40F-8C96BC4526B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582A54-FA46-4102-90B0-D4B0DA949025}" type="datetime1">
              <a:rPr lang="en-US"/>
              <a:pPr>
                <a:defRPr/>
              </a:pPr>
              <a:t>5/24/2018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4011F3-0B05-4B2E-8FC8-532393328A4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0" r:id="rId2"/>
    <p:sldLayoutId id="2147483842" r:id="rId3"/>
    <p:sldLayoutId id="2147483839" r:id="rId4"/>
    <p:sldLayoutId id="2147483838" r:id="rId5"/>
    <p:sldLayoutId id="2147483837" r:id="rId6"/>
    <p:sldLayoutId id="2147483843" r:id="rId7"/>
    <p:sldLayoutId id="2147483844" r:id="rId8"/>
    <p:sldLayoutId id="2147483845" r:id="rId9"/>
    <p:sldLayoutId id="2147483836" r:id="rId10"/>
    <p:sldLayoutId id="2147483846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rgbClr val="B5AE53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rgbClr val="848058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ct val="20000"/>
        </a:spcBef>
        <a:spcAft>
          <a:spcPct val="0"/>
        </a:spcAft>
        <a:buClr>
          <a:srgbClr val="E8B54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>
          <a:xfrm>
            <a:off x="642938" y="4648200"/>
            <a:ext cx="6553200" cy="45720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L" dirty="0"/>
              <a:t>María francisca </a:t>
            </a:r>
            <a:r>
              <a:rPr lang="es-CL" dirty="0" err="1"/>
              <a:t>gonzález</a:t>
            </a:r>
            <a:r>
              <a:rPr lang="es-CL" dirty="0"/>
              <a:t> castro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L" dirty="0"/>
              <a:t>paulina </a:t>
            </a:r>
            <a:r>
              <a:rPr lang="es-CL" dirty="0" err="1"/>
              <a:t>valenzuela</a:t>
            </a:r>
            <a:r>
              <a:rPr lang="es-CL" dirty="0"/>
              <a:t> </a:t>
            </a:r>
            <a:r>
              <a:rPr lang="es-CL" dirty="0" err="1"/>
              <a:t>paravic</a:t>
            </a: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468313" y="2997200"/>
            <a:ext cx="6846887" cy="1449388"/>
          </a:xfrm>
        </p:spPr>
        <p:txBody>
          <a:bodyPr/>
          <a:lstStyle/>
          <a:p>
            <a:pPr algn="just" fontAlgn="auto">
              <a:spcAft>
                <a:spcPts val="0"/>
              </a:spcAft>
              <a:defRPr/>
            </a:pPr>
            <a:r>
              <a:rPr lang="es-CL" sz="2400" dirty="0"/>
              <a:t>Regularización urbana en chile: instrumentos jurídicos para la</a:t>
            </a:r>
            <a:br>
              <a:rPr lang="es-CL" sz="2400" dirty="0"/>
            </a:br>
            <a:r>
              <a:rPr lang="es-CL" sz="2400" dirty="0"/>
              <a:t>regularización de loteos</a:t>
            </a:r>
          </a:p>
        </p:txBody>
      </p:sp>
      <p:pic>
        <p:nvPicPr>
          <p:cNvPr id="15364" name="Picture 4" descr="foto inic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520" y="204304"/>
            <a:ext cx="8856984" cy="24685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23850" y="404813"/>
            <a:ext cx="8569325" cy="59404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D.- En cuanto al </a:t>
            </a:r>
            <a:r>
              <a:rPr lang="es-CL" sz="2000" b="1" dirty="0"/>
              <a:t>ámbito de aplicación</a:t>
            </a:r>
            <a:r>
              <a:rPr lang="es-CL" sz="2000" dirty="0"/>
              <a:t>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Dado que la urbanización procede en terrenos urbanos, preferentemente de extensión urbana, tratándose del área rural se establece </a:t>
            </a:r>
            <a:r>
              <a:rPr lang="es-CL" sz="2000" b="1" dirty="0"/>
              <a:t>una prohibición </a:t>
            </a:r>
            <a:r>
              <a:rPr lang="es-CL" sz="2000" dirty="0"/>
              <a:t>que se regula en el artículo 55 de la LGUC en que </a:t>
            </a:r>
            <a:r>
              <a:rPr lang="es-CL" sz="2000" u="sng" dirty="0"/>
              <a:t>se prohíbe abrir calles, subdividir para formar poblaciones, ni levantar </a:t>
            </a:r>
            <a:r>
              <a:rPr lang="es-CL" sz="2000" u="sng" dirty="0" smtClean="0"/>
              <a:t>construcciones,</a:t>
            </a:r>
            <a:r>
              <a:rPr lang="es-CL" sz="2000" dirty="0" smtClean="0"/>
              <a:t> </a:t>
            </a:r>
            <a:r>
              <a:rPr lang="es-CL" sz="2000" dirty="0"/>
              <a:t>salvo las necesarias para la explotación agrícola del predio, la vivienda para el propietario y sus trabajadores.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No obstante, esta prohibición tiene excepciones pues ese mismo precepto permite, en determinados casos, </a:t>
            </a:r>
            <a:r>
              <a:rPr lang="es-CL" sz="2000" u="sng" dirty="0"/>
              <a:t>la autorización de cambio de uso del suelo</a:t>
            </a:r>
            <a:r>
              <a:rPr lang="es-CL" sz="2000" dirty="0"/>
              <a:t> a la SEREMI de Agricultura, previo informe favorable de la SEREMI MINVU, que señalará el grado de urbanización.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Además se confiere a la SEREMINVU la atribución para supervigilar que no se generen nuevos núcleos urbanos al margen de la planificación urbana con estas autorizaciones.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1.- </a:t>
            </a:r>
            <a:r>
              <a:rPr lang="es-CL" cap="none" dirty="0">
                <a:solidFill>
                  <a:schemeClr val="accent1">
                    <a:lumMod val="75000"/>
                  </a:schemeClr>
                </a:solidFill>
              </a:rPr>
              <a:t>¿Quién realiza la urbanización del suelo?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435975" cy="5113338"/>
          </a:xfrm>
        </p:spPr>
        <p:txBody>
          <a:bodyPr rtlCol="0">
            <a:normAutofit fontScale="925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dirty="0"/>
              <a:t>La urbanización del suelo se materializa por </a:t>
            </a:r>
            <a:r>
              <a:rPr lang="es-CL" b="1" dirty="0"/>
              <a:t>el propietario</a:t>
            </a:r>
            <a:r>
              <a:rPr lang="es-CL" dirty="0"/>
              <a:t> del terreno quien financia y ejecuta a su cargo dichas obras. Podrá ser la persona natural o jurídica, ya sea la propia Administración estatal o una sociedad inmobiliaria.</a:t>
            </a:r>
          </a:p>
          <a:p>
            <a:pPr marL="11430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CL" dirty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dirty="0"/>
              <a:t>No está permitido que los dueños de varios lotes aledaños soliciten un permiso de loteo. Solo se podría mediante la fusión de terrenos en un solo propietario singular.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dirty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dirty="0"/>
              <a:t>En principio, </a:t>
            </a:r>
            <a:r>
              <a:rPr lang="es-CL" b="1" dirty="0"/>
              <a:t>no existe un organismo público </a:t>
            </a:r>
            <a:r>
              <a:rPr lang="es-CL" dirty="0"/>
              <a:t>que ejerza como función pública la urbanización de terrenos que se incorporan al área urbana por decisión del planificador, o bien, algún mecanismo que priorice la urbanización de algunos sectores.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0488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1.- ¿</a:t>
            </a:r>
            <a:r>
              <a:rPr lang="es-CL" cap="none" dirty="0">
                <a:solidFill>
                  <a:schemeClr val="accent1">
                    <a:lumMod val="75000"/>
                  </a:schemeClr>
                </a:solidFill>
              </a:rPr>
              <a:t>Quién realiza la urbanización del suelo? 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435975" cy="5040313"/>
          </a:xfrm>
        </p:spPr>
        <p:txBody>
          <a:bodyPr rtlCol="0">
            <a:normAutofit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dirty="0"/>
              <a:t>Sin embargo, en </a:t>
            </a:r>
            <a:r>
              <a:rPr lang="es-CL" b="1" dirty="0"/>
              <a:t>determinados casos </a:t>
            </a:r>
            <a:r>
              <a:rPr lang="es-CL" dirty="0"/>
              <a:t>se les entrega a algunos organismos públicos atribuciones en la materia.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dirty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dirty="0"/>
              <a:t>A los </a:t>
            </a:r>
            <a:r>
              <a:rPr lang="es-CL" b="1" dirty="0"/>
              <a:t>Servicios de Vivienda y Urbanización (SERVIU</a:t>
            </a:r>
            <a:r>
              <a:rPr lang="es-CL" dirty="0"/>
              <a:t>) de la región, en que tienen a su cargo la urbanización de terrenos para la construcción de conjuntos habitacionales de vivienda sociales con fondos del Subsidio Habitacional, en que se realizará previo otorgamiento del respectivo permiso de loteo.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dirty="0"/>
              <a:t>Incluso pueden solicitar la modificación de Planes Reguladores para ejecutar proyectos de loteo y construcción de viviendas sociales, por Decreto Supremo.</a:t>
            </a:r>
          </a:p>
          <a:p>
            <a:pPr marL="11430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C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0488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1.- ¿</a:t>
            </a:r>
            <a:r>
              <a:rPr lang="es-CL" cap="none" dirty="0">
                <a:solidFill>
                  <a:schemeClr val="accent1">
                    <a:lumMod val="75000"/>
                  </a:schemeClr>
                </a:solidFill>
              </a:rPr>
              <a:t>Quién realiza la urbanización del suelo? 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775"/>
            <a:ext cx="8435975" cy="5040313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dirty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dirty="0" smtClean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dirty="0" smtClean="0"/>
              <a:t>A </a:t>
            </a:r>
            <a:r>
              <a:rPr lang="es-CL" dirty="0"/>
              <a:t>las </a:t>
            </a:r>
            <a:r>
              <a:rPr lang="es-CL" b="1" dirty="0"/>
              <a:t>Municipalidades, </a:t>
            </a:r>
            <a:r>
              <a:rPr lang="es-CL" dirty="0"/>
              <a:t>la asesoría y organización de grupos vulnerables que necesitan de una vivienda social y participan en la compra de terrenos por el Estado con tal fin.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dirty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dirty="0"/>
              <a:t>También tienen facultades para realizar acciones de rehabilitación y saneamiento de poblaciones </a:t>
            </a:r>
          </a:p>
          <a:p>
            <a:pPr marL="11430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L" dirty="0"/>
              <a:t>  ( artículo 80 de la LGUC)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61350" cy="10398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2.- </a:t>
            </a:r>
            <a:r>
              <a:rPr lang="es-CL" cap="none" dirty="0">
                <a:solidFill>
                  <a:schemeClr val="accent1">
                    <a:lumMod val="75000"/>
                  </a:schemeClr>
                </a:solidFill>
              </a:rPr>
              <a:t>El proceso de urbanización mediante la aprobación del Permiso de Loteo</a:t>
            </a:r>
          </a:p>
        </p:txBody>
      </p:sp>
      <p:sp>
        <p:nvSpPr>
          <p:cNvPr id="30722" name="2 Marcador de contenido"/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4968875"/>
          </a:xfrm>
        </p:spPr>
        <p:txBody>
          <a:bodyPr/>
          <a:lstStyle/>
          <a:p>
            <a:pPr algn="just"/>
            <a:r>
              <a:rPr lang="es-CL" sz="2200" dirty="0"/>
              <a:t>El Permiso de Loteo es la autorización administrativa que permite ejecutar la urbanización del suelo.</a:t>
            </a:r>
          </a:p>
          <a:p>
            <a:pPr algn="just"/>
            <a:r>
              <a:rPr lang="es-CL" sz="2200" dirty="0"/>
              <a:t>Solicitud se ingresa a la DOM por el propietario del terreno.</a:t>
            </a:r>
          </a:p>
          <a:p>
            <a:pPr algn="just"/>
            <a:r>
              <a:rPr lang="es-CL" sz="2200" dirty="0"/>
              <a:t>Se acompañaran los distintos planos de las especialidades y especificaciones técnicas de las instalaciones de los servicios (electricidad, pavimentación, plantaciones, alumbrado público, redes de agua potable y alcantarillado)</a:t>
            </a:r>
          </a:p>
          <a:p>
            <a:pPr algn="just"/>
            <a:r>
              <a:rPr lang="es-CL" sz="2200" dirty="0"/>
              <a:t>El DOM aprobará los planos si se cumplen con las normas urbanísticas del IPT, tales como la superficie de subdivisión mínima, las áreas de riesgo y las declaratorias de utilidad pública de las vías y las cesiones gratuitas.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sz="3200" dirty="0">
                <a:solidFill>
                  <a:srgbClr val="93A299">
                    <a:lumMod val="75000"/>
                  </a:srgbClr>
                </a:solidFill>
              </a:rPr>
              <a:t>2.- </a:t>
            </a:r>
            <a:r>
              <a:rPr lang="es-CL" sz="3200" cap="none" dirty="0">
                <a:solidFill>
                  <a:srgbClr val="93A299">
                    <a:lumMod val="75000"/>
                  </a:srgbClr>
                </a:solidFill>
              </a:rPr>
              <a:t>El proceso de urbanización mediante la aprobación del Permiso de Loteo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0825" y="1752600"/>
            <a:ext cx="8642350" cy="4373563"/>
          </a:xfrm>
        </p:spPr>
        <p:txBody>
          <a:bodyPr rtlCol="0">
            <a:normAutofit fontScale="92500" lnSpcReduction="2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dirty="0"/>
              <a:t>Aprobado el plano de loteo y otorgado el permiso, se procederá a su inscripción registral y se solicitará la asignación de nuevos roles de avalúos </a:t>
            </a:r>
            <a:r>
              <a:rPr lang="es-CL" dirty="0" smtClean="0"/>
              <a:t>al catastro que lleva el Servicio de Impuesto Internos (para la aplicación del impuesto territorial), </a:t>
            </a:r>
            <a:r>
              <a:rPr lang="es-CL" dirty="0"/>
              <a:t>y se incorporará la plan regulador respectivo, una vez ejecutadas y recibidas las obras de urbanización.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dirty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b="1" dirty="0"/>
              <a:t>Participación de otros organismos</a:t>
            </a:r>
            <a:r>
              <a:rPr lang="es-CL" dirty="0"/>
              <a:t>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dirty="0"/>
              <a:t>La SEREMI MNVU  (órganos desconcentrados territorialmente y representantes del Ministerio a nivel  regional) deben fiscalizar y supervigilar la labor de las DOM en la aprobación de permisos. Además están facultados para interpretar administrativamente las disposiciones de los planes reguladores de la región. 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sz="3200" dirty="0">
                <a:solidFill>
                  <a:srgbClr val="93A299">
                    <a:lumMod val="75000"/>
                  </a:srgbClr>
                </a:solidFill>
              </a:rPr>
              <a:t>2.- </a:t>
            </a:r>
            <a:r>
              <a:rPr lang="es-CL" sz="3200" cap="none" dirty="0">
                <a:solidFill>
                  <a:srgbClr val="93A299">
                    <a:lumMod val="75000"/>
                  </a:srgbClr>
                </a:solidFill>
              </a:rPr>
              <a:t>El proceso de urbanización mediante la aprobación del Permiso de Loteo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770" name="2 Marcador de contenido"/>
          <p:cNvSpPr>
            <a:spLocks noGrp="1"/>
          </p:cNvSpPr>
          <p:nvPr>
            <p:ph idx="1"/>
          </p:nvPr>
        </p:nvSpPr>
        <p:spPr>
          <a:xfrm>
            <a:off x="250825" y="1752600"/>
            <a:ext cx="8642350" cy="4373563"/>
          </a:xfrm>
        </p:spPr>
        <p:txBody>
          <a:bodyPr/>
          <a:lstStyle/>
          <a:p>
            <a:pPr algn="just"/>
            <a:r>
              <a:rPr lang="es-CL" dirty="0"/>
              <a:t>El MINVU ejerce atribuciones en la interpretación administrativa de las disposiciones de la LGUC y de la OGUC.  </a:t>
            </a:r>
          </a:p>
          <a:p>
            <a:pPr algn="just"/>
            <a:endParaRPr lang="es-CL" dirty="0"/>
          </a:p>
          <a:p>
            <a:pPr algn="just"/>
            <a:r>
              <a:rPr lang="es-CL" dirty="0"/>
              <a:t>Todas las atribuciones anteriores se ejercen sin perjuicio de las facultades de la CONTRALORÍA GENERAL DE LA REPÚBLICA para fijar el sentido y alcance de las disposiciones administrativas y de las labores de fiscalización de la actuación de los servicios públicos.</a:t>
            </a:r>
          </a:p>
          <a:p>
            <a:endParaRPr lang="es-CL" dirty="0"/>
          </a:p>
          <a:p>
            <a:endParaRPr lang="es-C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>
          <a:xfrm>
            <a:off x="642938" y="4648200"/>
            <a:ext cx="6553200" cy="45720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11560" y="3068960"/>
            <a:ext cx="6629400" cy="1512167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s-CL" sz="2300" dirty="0">
                <a:ln w="12700">
                  <a:solidFill>
                    <a:schemeClr val="tx1"/>
                  </a:solidFill>
                </a:ln>
              </a:rPr>
              <a:t>2. Los asentamientos irregulares y la ciudad informal. </a:t>
            </a:r>
            <a:br>
              <a:rPr lang="es-CL" sz="2300" dirty="0">
                <a:ln w="12700">
                  <a:solidFill>
                    <a:schemeClr val="tx1"/>
                  </a:solidFill>
                </a:ln>
              </a:rPr>
            </a:br>
            <a:r>
              <a:rPr lang="es-CL" sz="2300" dirty="0">
                <a:ln w="12700">
                  <a:solidFill>
                    <a:schemeClr val="tx1"/>
                  </a:solidFill>
                </a:ln>
              </a:rPr>
              <a:t>Algunas características y razones de su permanencia.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5888"/>
            <a:ext cx="6264275" cy="433387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s-CL" altLang="es-CL" sz="2200" b="1"/>
              <a:t>Situación de los campamentos en Chile</a:t>
            </a:r>
            <a:endParaRPr lang="es-ES" altLang="es-CL" sz="2200"/>
          </a:p>
        </p:txBody>
      </p:sp>
      <p:sp>
        <p:nvSpPr>
          <p:cNvPr id="1041" name="Text Box 71"/>
          <p:cNvSpPr txBox="1">
            <a:spLocks noChangeArrowheads="1"/>
          </p:cNvSpPr>
          <p:nvPr/>
        </p:nvSpPr>
        <p:spPr bwMode="auto">
          <a:xfrm>
            <a:off x="447675" y="549275"/>
            <a:ext cx="8137525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s-CL" sz="1400" b="1"/>
              <a:t>Definición:</a:t>
            </a:r>
            <a:r>
              <a:rPr lang="es-CL" altLang="es-CL" sz="1400"/>
              <a:t> </a:t>
            </a:r>
          </a:p>
          <a:p>
            <a:pPr>
              <a:spcBef>
                <a:spcPct val="50000"/>
              </a:spcBef>
            </a:pPr>
            <a:r>
              <a:rPr lang="es-CL" altLang="es-CL" sz="1400"/>
              <a:t>“A</a:t>
            </a:r>
            <a:r>
              <a:rPr lang="es-ES" altLang="es-CL" sz="1400"/>
              <a:t>sentamientos preferentemente urbanos, de más de 8 familias en posesión irregular de un terreno, con carencia de al menos uno de los tres servicios básicos: electricidad, agua potable y sistema de alcantarillado, y cuyas viviendas se encuentran agrupadas y contiguas”.</a:t>
            </a:r>
          </a:p>
        </p:txBody>
      </p:sp>
      <p:sp>
        <p:nvSpPr>
          <p:cNvPr id="1042" name="Text Box 72"/>
          <p:cNvSpPr txBox="1">
            <a:spLocks noChangeArrowheads="1"/>
          </p:cNvSpPr>
          <p:nvPr/>
        </p:nvSpPr>
        <p:spPr bwMode="auto">
          <a:xfrm>
            <a:off x="468313" y="5157788"/>
            <a:ext cx="39608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s-CL" sz="700"/>
              <a:t>Fuente: Elaboración propia en base a catastro campamentos MINVU y Techo-Chile</a:t>
            </a:r>
            <a:endParaRPr lang="es-ES" altLang="es-CL" sz="700"/>
          </a:p>
        </p:txBody>
      </p:sp>
      <p:sp>
        <p:nvSpPr>
          <p:cNvPr id="1043" name="Text Box 73"/>
          <p:cNvSpPr txBox="1">
            <a:spLocks noChangeArrowheads="1"/>
          </p:cNvSpPr>
          <p:nvPr/>
        </p:nvSpPr>
        <p:spPr bwMode="auto">
          <a:xfrm>
            <a:off x="466725" y="6308725"/>
            <a:ext cx="39608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s-CL" sz="700"/>
              <a:t>Fuente: Elaboración propia en base a Ministerio de Vivienda y Urbanismo (MINVU) 2017</a:t>
            </a:r>
            <a:endParaRPr lang="es-ES" altLang="es-CL" sz="700"/>
          </a:p>
        </p:txBody>
      </p:sp>
      <p:pic>
        <p:nvPicPr>
          <p:cNvPr id="1044" name="Picture 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952625"/>
            <a:ext cx="46259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500438"/>
            <a:ext cx="46259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1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2060575"/>
            <a:ext cx="3570288" cy="417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47" name="Text Box 114"/>
          <p:cNvSpPr txBox="1">
            <a:spLocks noChangeArrowheads="1"/>
          </p:cNvSpPr>
          <p:nvPr/>
        </p:nvSpPr>
        <p:spPr bwMode="auto">
          <a:xfrm>
            <a:off x="5292725" y="6308725"/>
            <a:ext cx="39608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s-CL" sz="700"/>
              <a:t>Fuente: Ministerio de Vivienda y Urbanismo (MINVU) 2011</a:t>
            </a:r>
            <a:endParaRPr lang="es-ES" altLang="es-CL" sz="700"/>
          </a:p>
        </p:txBody>
      </p:sp>
      <p:sp>
        <p:nvSpPr>
          <p:cNvPr id="1048" name="Rectangle 214"/>
          <p:cNvSpPr>
            <a:spLocks noChangeArrowheads="1"/>
          </p:cNvSpPr>
          <p:nvPr/>
        </p:nvSpPr>
        <p:spPr bwMode="auto">
          <a:xfrm>
            <a:off x="7164388" y="3500438"/>
            <a:ext cx="1368425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 altLang="es-CL">
              <a:latin typeface="Century Gothic" pitchFamily="34" charset="0"/>
            </a:endParaRPr>
          </a:p>
        </p:txBody>
      </p:sp>
      <p:graphicFrame>
        <p:nvGraphicFramePr>
          <p:cNvPr id="1039" name="Object 15"/>
          <p:cNvGraphicFramePr>
            <a:graphicFrameLocks noChangeAspect="1"/>
          </p:cNvGraphicFramePr>
          <p:nvPr/>
        </p:nvGraphicFramePr>
        <p:xfrm>
          <a:off x="550863" y="5537200"/>
          <a:ext cx="43084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Worksheet" r:id="rId6" imgW="3343318" imgH="495150" progId="Excel.Sheet.8">
                  <p:embed/>
                </p:oleObj>
              </mc:Choice>
              <mc:Fallback>
                <p:oleObj name="Worksheet" r:id="rId6" imgW="3343318" imgH="495150" progId="Excel.Sheet.8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5537200"/>
                        <a:ext cx="430847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76250"/>
            <a:ext cx="4248150" cy="6048375"/>
          </a:xfrm>
        </p:spPr>
        <p:txBody>
          <a:bodyPr/>
          <a:lstStyle/>
          <a:p>
            <a:pPr marL="261938" indent="-261938" algn="just">
              <a:lnSpc>
                <a:spcPct val="90000"/>
              </a:lnSpc>
            </a:pPr>
            <a:r>
              <a:rPr lang="es-CL" altLang="es-CL" sz="1800" dirty="0">
                <a:solidFill>
                  <a:srgbClr val="C00000"/>
                </a:solidFill>
              </a:rPr>
              <a:t>Búsqueda de acceso a la ciudad (alto valor del suelo y mejor localización).</a:t>
            </a:r>
          </a:p>
          <a:p>
            <a:pPr marL="261938" indent="-261938" algn="just">
              <a:lnSpc>
                <a:spcPct val="90000"/>
              </a:lnSpc>
            </a:pPr>
            <a:endParaRPr lang="es-CL" altLang="es-CL" sz="1800" dirty="0">
              <a:solidFill>
                <a:srgbClr val="C00000"/>
              </a:solidFill>
            </a:endParaRPr>
          </a:p>
          <a:p>
            <a:pPr marL="261938" indent="-261938" algn="just">
              <a:lnSpc>
                <a:spcPct val="90000"/>
              </a:lnSpc>
            </a:pPr>
            <a:r>
              <a:rPr lang="es-MX" altLang="es-CL" sz="1800" i="1" dirty="0">
                <a:solidFill>
                  <a:srgbClr val="C00000"/>
                </a:solidFill>
              </a:rPr>
              <a:t>L</a:t>
            </a:r>
            <a:r>
              <a:rPr lang="es-CL" altLang="es-CL" sz="1800" i="1" dirty="0">
                <a:solidFill>
                  <a:srgbClr val="C00000"/>
                </a:solidFill>
              </a:rPr>
              <a:t>a necesidad de ubicarse lo más cerca posible de la ciudad (…) lleva a las familias a ocupar suelos que muchas veces se encuentran en laderas de cerros, a los pies de ellos, riberas de ríos o muy cerca de la línea de costa </a:t>
            </a:r>
            <a:r>
              <a:rPr lang="es-CL" altLang="es-CL" sz="1800" dirty="0">
                <a:solidFill>
                  <a:srgbClr val="C00000"/>
                </a:solidFill>
              </a:rPr>
              <a:t>(Mapa social de Campamentos MINVU).</a:t>
            </a:r>
          </a:p>
          <a:p>
            <a:pPr marL="261938" indent="-261938" algn="just">
              <a:lnSpc>
                <a:spcPct val="90000"/>
              </a:lnSpc>
            </a:pPr>
            <a:endParaRPr lang="es-CL" altLang="es-CL" sz="1800" dirty="0">
              <a:solidFill>
                <a:srgbClr val="C00000"/>
              </a:solidFill>
            </a:endParaRPr>
          </a:p>
          <a:p>
            <a:pPr marL="261938" indent="-261938" algn="just">
              <a:lnSpc>
                <a:spcPct val="90000"/>
              </a:lnSpc>
            </a:pPr>
            <a:r>
              <a:rPr lang="es-MX" altLang="es-CL" sz="1800" dirty="0">
                <a:solidFill>
                  <a:srgbClr val="C00000"/>
                </a:solidFill>
              </a:rPr>
              <a:t>Poderosa sinergia que aumenta la posibilidad de sufrir los efectos de eventos naturales tan comunes como terremotos, maremotos o incendios.</a:t>
            </a:r>
            <a:endParaRPr lang="es-CL" altLang="es-CL" sz="1800" dirty="0"/>
          </a:p>
        </p:txBody>
      </p:sp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260350"/>
            <a:ext cx="3635375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7" name="Text Box 7"/>
          <p:cNvSpPr txBox="1">
            <a:spLocks noChangeArrowheads="1"/>
          </p:cNvSpPr>
          <p:nvPr/>
        </p:nvSpPr>
        <p:spPr bwMode="auto">
          <a:xfrm>
            <a:off x="5292725" y="3430588"/>
            <a:ext cx="24479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s-CL" sz="800"/>
              <a:t>Fuente: Mapa Social de Campamentos, MINVU.</a:t>
            </a:r>
            <a:endParaRPr lang="es-ES" altLang="es-CL" sz="800"/>
          </a:p>
        </p:txBody>
      </p:sp>
      <p:sp>
        <p:nvSpPr>
          <p:cNvPr id="36868" name="Text Box 7"/>
          <p:cNvSpPr txBox="1">
            <a:spLocks noChangeArrowheads="1"/>
          </p:cNvSpPr>
          <p:nvPr/>
        </p:nvSpPr>
        <p:spPr bwMode="auto">
          <a:xfrm>
            <a:off x="5435600" y="6308725"/>
            <a:ext cx="24479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s-CL" sz="800"/>
              <a:t>Fuente: Archivo personal</a:t>
            </a:r>
            <a:endParaRPr lang="es-ES" altLang="es-CL" sz="800"/>
          </a:p>
        </p:txBody>
      </p:sp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3795713"/>
            <a:ext cx="3529012" cy="25098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Introducción</a:t>
            </a:r>
          </a:p>
        </p:txBody>
      </p:sp>
      <p:sp>
        <p:nvSpPr>
          <p:cNvPr id="16386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s-CL" dirty="0"/>
          </a:p>
          <a:p>
            <a:pPr algn="just"/>
            <a:endParaRPr lang="es-CL" dirty="0" smtClean="0"/>
          </a:p>
          <a:p>
            <a:pPr algn="just"/>
            <a:endParaRPr lang="es-CL" dirty="0"/>
          </a:p>
          <a:p>
            <a:pPr algn="just"/>
            <a:r>
              <a:rPr lang="es-CL" dirty="0" smtClean="0"/>
              <a:t>Si </a:t>
            </a:r>
            <a:r>
              <a:rPr lang="es-CL" dirty="0"/>
              <a:t>bien Chile es uno de los países latinoamericanos con menos asentamientos informales, su número no ha decrecido, pese a las políticas públicas en materia de subsidio habitacional.</a:t>
            </a:r>
          </a:p>
          <a:p>
            <a:pPr algn="just"/>
            <a:endParaRPr lang="es-C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8913"/>
            <a:ext cx="4033838" cy="6669087"/>
          </a:xfrm>
        </p:spPr>
        <p:txBody>
          <a:bodyPr/>
          <a:lstStyle/>
          <a:p>
            <a:pPr marL="0" indent="0" algn="just">
              <a:lnSpc>
                <a:spcPct val="110000"/>
              </a:lnSpc>
              <a:buFontTx/>
              <a:buNone/>
            </a:pPr>
            <a:r>
              <a:rPr lang="es-ES" altLang="es-CL" sz="1600" i="1" dirty="0">
                <a:solidFill>
                  <a:srgbClr val="C00000"/>
                </a:solidFill>
              </a:rPr>
              <a:t>“Si bien 352 de las 3.000 viviendas destruidas por el fuego estaban efectivamente en campamento (PNUD, 2015), muchas de las restantes viviendas fueron parte originalmente de asentamientos informales formalizados a través de políticas de regularización” VALENZUELA (2017).</a:t>
            </a:r>
          </a:p>
          <a:p>
            <a:pPr marL="0" indent="0" algn="just">
              <a:lnSpc>
                <a:spcPct val="110000"/>
              </a:lnSpc>
              <a:buFontTx/>
              <a:buNone/>
            </a:pPr>
            <a:endParaRPr lang="es-ES" altLang="es-CL" sz="1600" dirty="0">
              <a:solidFill>
                <a:srgbClr val="C00000"/>
              </a:solidFill>
            </a:endParaRPr>
          </a:p>
          <a:p>
            <a:pPr marL="0" indent="0" algn="just">
              <a:lnSpc>
                <a:spcPct val="110000"/>
              </a:lnSpc>
              <a:buFontTx/>
              <a:buNone/>
            </a:pPr>
            <a:r>
              <a:rPr lang="es-ES" altLang="es-CL" sz="1600" dirty="0">
                <a:solidFill>
                  <a:srgbClr val="C00000"/>
                </a:solidFill>
              </a:rPr>
              <a:t>Los autores reconocen que en Chile y particularmente en el caso de Valparaíso, el Estado frente a la realidad de los asentamientos informales ha procedido principalmente a través de políticas de regularización del dominio </a:t>
            </a:r>
            <a:r>
              <a:rPr lang="es-ES" altLang="es-CL" sz="1600" i="1" dirty="0">
                <a:solidFill>
                  <a:srgbClr val="C00000"/>
                </a:solidFill>
              </a:rPr>
              <a:t>y que la aplicación de políticas de regularización enfocadas fundamentalmente a la entrega de títulos de dominio en asentamientos originalmente informales, los han vuelto crecientemente vulnerables al riesgo de incendios, entre otras amenazas.” BAILEY Y ZENTENO (2015). </a:t>
            </a:r>
          </a:p>
        </p:txBody>
      </p:sp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5463" y="98425"/>
            <a:ext cx="4787900" cy="3367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CuadroTexto 1">
            <a:extLst/>
          </p:cNvPr>
          <p:cNvSpPr txBox="1"/>
          <p:nvPr/>
        </p:nvSpPr>
        <p:spPr>
          <a:xfrm>
            <a:off x="4473575" y="4221163"/>
            <a:ext cx="4481513" cy="1930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indent="173038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L" altLang="es-CL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s-CL" altLang="es-CL" sz="1400" dirty="0">
                <a:solidFill>
                  <a:srgbClr val="000000"/>
                </a:solidFill>
              </a:rPr>
              <a:t>DURACIÓN DE CUATRO DÍAS.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s-CL" altLang="es-CL" sz="10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s-CL" altLang="es-CL" sz="1400" dirty="0">
                <a:solidFill>
                  <a:srgbClr val="000000"/>
                </a:solidFill>
              </a:rPr>
              <a:t>DESTRUCCIÓN DE MAS DE 3.000 VIVIENDAS.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s-CL" altLang="es-CL" sz="10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s-CL" altLang="es-CL" sz="1400" dirty="0">
                <a:solidFill>
                  <a:srgbClr val="000000"/>
                </a:solidFill>
              </a:rPr>
              <a:t>12.500 DAMNIFICADOS.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s-CL" altLang="es-CL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s-MX" altLang="es-CL" sz="1400" dirty="0">
                <a:solidFill>
                  <a:srgbClr val="000000"/>
                </a:solidFill>
              </a:rPr>
              <a:t>1</a:t>
            </a:r>
            <a:r>
              <a:rPr lang="es-CL" altLang="es-CL" sz="1400" dirty="0">
                <a:solidFill>
                  <a:srgbClr val="000000"/>
                </a:solidFill>
              </a:rPr>
              <a:t>5 FALLECIDOS.</a:t>
            </a:r>
            <a:endParaRPr lang="es-CL" altLang="es-CL" sz="16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L" altLang="es-CL" sz="1600" dirty="0">
              <a:solidFill>
                <a:srgbClr val="000000"/>
              </a:solidFill>
            </a:endParaRP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4308475" y="3559175"/>
            <a:ext cx="24479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s-CL" sz="800"/>
              <a:t>Fuente: Cristián Bueno, El Mercurio</a:t>
            </a:r>
            <a:endParaRPr lang="es-ES" altLang="es-CL" sz="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773238"/>
            <a:ext cx="8928100" cy="361156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4" name="CuadroTexto 3"/>
          <p:cNvSpPr txBox="1">
            <a:spLocks noChangeArrowheads="1"/>
          </p:cNvSpPr>
          <p:nvPr/>
        </p:nvSpPr>
        <p:spPr bwMode="auto">
          <a:xfrm>
            <a:off x="5737225" y="5414963"/>
            <a:ext cx="33845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altLang="es-CL" sz="1100"/>
              <a:t>Fuente: Ministerio de Bienes Nacionales. D.L. 2695</a:t>
            </a:r>
            <a:endParaRPr lang="es-CL" altLang="es-CL" sz="800"/>
          </a:p>
        </p:txBody>
      </p:sp>
      <p:sp>
        <p:nvSpPr>
          <p:cNvPr id="38915" name="CuadroTexto 4"/>
          <p:cNvSpPr txBox="1">
            <a:spLocks noChangeArrowheads="1"/>
          </p:cNvSpPr>
          <p:nvPr/>
        </p:nvSpPr>
        <p:spPr bwMode="auto">
          <a:xfrm>
            <a:off x="-1588" y="5384800"/>
            <a:ext cx="3384551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altLang="es-CL"/>
              <a:t>Fecha: Agosto 1987</a:t>
            </a:r>
          </a:p>
        </p:txBody>
      </p:sp>
      <p:sp>
        <p:nvSpPr>
          <p:cNvPr id="38916" name="CuadroTexto 1"/>
          <p:cNvSpPr txBox="1">
            <a:spLocks noChangeArrowheads="1"/>
          </p:cNvSpPr>
          <p:nvPr/>
        </p:nvSpPr>
        <p:spPr bwMode="auto">
          <a:xfrm>
            <a:off x="-1588" y="301625"/>
            <a:ext cx="9123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CL" altLang="es-CL" sz="2400"/>
              <a:t>Plano de regularización población Napoli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979488"/>
            <a:ext cx="7394575" cy="5045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0025" y="5445125"/>
            <a:ext cx="12890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6 CuadroTexto"/>
          <p:cNvSpPr txBox="1">
            <a:spLocks noChangeArrowheads="1"/>
          </p:cNvSpPr>
          <p:nvPr/>
        </p:nvSpPr>
        <p:spPr bwMode="auto">
          <a:xfrm>
            <a:off x="841375" y="6146800"/>
            <a:ext cx="48101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altLang="es-CL"/>
              <a:t>Fecha 31.01.2014</a:t>
            </a:r>
          </a:p>
        </p:txBody>
      </p:sp>
      <p:sp>
        <p:nvSpPr>
          <p:cNvPr id="39940" name="CuadroTexto 1"/>
          <p:cNvSpPr txBox="1">
            <a:spLocks noChangeArrowheads="1"/>
          </p:cNvSpPr>
          <p:nvPr/>
        </p:nvSpPr>
        <p:spPr bwMode="auto">
          <a:xfrm>
            <a:off x="5607050" y="6108700"/>
            <a:ext cx="33845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altLang="es-CL" sz="1100"/>
              <a:t>Fuente: Imagen Google Earth</a:t>
            </a:r>
            <a:endParaRPr lang="es-CL" altLang="es-CL" sz="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 noChangeArrowheads="1"/>
          </p:cNvPicPr>
          <p:nvPr/>
        </p:nvPicPr>
        <p:blipFill>
          <a:blip r:embed="rId2"/>
          <a:srcRect t="15486"/>
          <a:stretch>
            <a:fillRect/>
          </a:stretch>
        </p:blipFill>
        <p:spPr bwMode="auto">
          <a:xfrm>
            <a:off x="858838" y="1081088"/>
            <a:ext cx="7385050" cy="49403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0025" y="5445125"/>
            <a:ext cx="12890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6 CuadroTexto"/>
          <p:cNvSpPr txBox="1">
            <a:spLocks noChangeArrowheads="1"/>
          </p:cNvSpPr>
          <p:nvPr/>
        </p:nvSpPr>
        <p:spPr bwMode="auto">
          <a:xfrm>
            <a:off x="841375" y="6146800"/>
            <a:ext cx="48101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altLang="es-CL"/>
              <a:t>Fecha 20.04.2014</a:t>
            </a:r>
          </a:p>
        </p:txBody>
      </p:sp>
      <p:sp>
        <p:nvSpPr>
          <p:cNvPr id="40964" name="CuadroTexto 4"/>
          <p:cNvSpPr txBox="1">
            <a:spLocks noChangeArrowheads="1"/>
          </p:cNvSpPr>
          <p:nvPr/>
        </p:nvSpPr>
        <p:spPr bwMode="auto">
          <a:xfrm>
            <a:off x="5607050" y="6108700"/>
            <a:ext cx="33845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altLang="es-CL" sz="1100"/>
              <a:t>Fuente: Imagen Google Earth</a:t>
            </a:r>
            <a:endParaRPr lang="es-CL" altLang="es-CL" sz="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1052513"/>
            <a:ext cx="7259638" cy="4903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0025" y="5445125"/>
            <a:ext cx="12890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3 CuadroTexto"/>
          <p:cNvSpPr txBox="1">
            <a:spLocks noChangeArrowheads="1"/>
          </p:cNvSpPr>
          <p:nvPr/>
        </p:nvSpPr>
        <p:spPr bwMode="auto">
          <a:xfrm>
            <a:off x="841375" y="6146800"/>
            <a:ext cx="48101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altLang="es-CL"/>
              <a:t>Fecha 08.07.2014</a:t>
            </a:r>
          </a:p>
        </p:txBody>
      </p:sp>
      <p:sp>
        <p:nvSpPr>
          <p:cNvPr id="41988" name="CuadroTexto 5"/>
          <p:cNvSpPr txBox="1">
            <a:spLocks noChangeArrowheads="1"/>
          </p:cNvSpPr>
          <p:nvPr/>
        </p:nvSpPr>
        <p:spPr bwMode="auto">
          <a:xfrm>
            <a:off x="5607050" y="6108700"/>
            <a:ext cx="33845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CL" altLang="es-CL" sz="1100"/>
              <a:t>Fuente: Imagen Google Earth</a:t>
            </a:r>
            <a:endParaRPr lang="es-CL" altLang="es-CL" sz="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>
          <a:xfrm>
            <a:off x="642938" y="4648200"/>
            <a:ext cx="6553200" cy="45720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s-CL" sz="2300" dirty="0">
                <a:ln w="12700">
                  <a:solidFill>
                    <a:schemeClr val="tx1"/>
                  </a:solidFill>
                </a:ln>
              </a:rPr>
              <a:t>3. Herramientas jurídicas destinadas a la regularización de los asentamientos informales en chile.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1 Título"/>
          <p:cNvSpPr txBox="1">
            <a:spLocks/>
          </p:cNvSpPr>
          <p:nvPr/>
        </p:nvSpPr>
        <p:spPr bwMode="auto">
          <a:xfrm>
            <a:off x="736600" y="476250"/>
            <a:ext cx="7696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CL" sz="2800" dirty="0">
                <a:solidFill>
                  <a:srgbClr val="6B7D72"/>
                </a:solidFill>
                <a:latin typeface="Book Antiqua" pitchFamily="18" charset="0"/>
              </a:rPr>
              <a:t>1.- Ley N° 16.741 normas sobre saneamientos de los títulos de dominio y urbanización de las poblaciones en situación irregular.</a:t>
            </a:r>
          </a:p>
        </p:txBody>
      </p:sp>
      <p:sp>
        <p:nvSpPr>
          <p:cNvPr id="44034" name="1 Título"/>
          <p:cNvSpPr txBox="1">
            <a:spLocks/>
          </p:cNvSpPr>
          <p:nvPr/>
        </p:nvSpPr>
        <p:spPr bwMode="auto">
          <a:xfrm>
            <a:off x="736600" y="2276475"/>
            <a:ext cx="7696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CL" sz="2800" dirty="0">
                <a:solidFill>
                  <a:srgbClr val="6B7D72"/>
                </a:solidFill>
                <a:latin typeface="Book Antiqua" pitchFamily="18" charset="0"/>
              </a:rPr>
              <a:t>2.- Ley N° 16.282, de Sismos y Catástrofes (artículo 43)</a:t>
            </a:r>
          </a:p>
        </p:txBody>
      </p:sp>
      <p:sp>
        <p:nvSpPr>
          <p:cNvPr id="44035" name="1 Título"/>
          <p:cNvSpPr txBox="1">
            <a:spLocks/>
          </p:cNvSpPr>
          <p:nvPr/>
        </p:nvSpPr>
        <p:spPr bwMode="auto">
          <a:xfrm>
            <a:off x="736600" y="3735388"/>
            <a:ext cx="7696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CL" sz="2800" dirty="0">
                <a:solidFill>
                  <a:srgbClr val="6B7D72"/>
                </a:solidFill>
                <a:latin typeface="Book Antiqua" pitchFamily="18" charset="0"/>
              </a:rPr>
              <a:t>3.- Ley N° 20.234 establece un procedimiento de saneamiento y regularización de loteos.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6600" y="3200400"/>
            <a:ext cx="7696200" cy="12954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s-CL" sz="2800" cap="none" dirty="0"/>
              <a:t>1.- Ley N° 16.741 normas sobre saneamientos de los títulos de dominio y urbanización de las poblaciones en situación irregular.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6600" y="4606925"/>
            <a:ext cx="7696200" cy="523875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>
                <a:solidFill>
                  <a:schemeClr val="accent1">
                    <a:lumMod val="75000"/>
                  </a:schemeClr>
                </a:solidFill>
              </a:rPr>
              <a:t>EXIGENCIAS A CUMPLIR</a:t>
            </a:r>
            <a:endParaRPr lang="es-ES" alt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01788"/>
            <a:ext cx="8229600" cy="5067300"/>
          </a:xfrm>
        </p:spPr>
        <p:txBody>
          <a:bodyPr/>
          <a:lstStyle/>
          <a:p>
            <a:pPr marL="441325" indent="-360363" algn="just" defTabSz="441325"/>
            <a:r>
              <a:rPr lang="es-ES" altLang="es-CL" sz="2200" dirty="0"/>
              <a:t>Es una ley que tiene 50 años de vigencia con modificaciones.</a:t>
            </a:r>
          </a:p>
          <a:p>
            <a:pPr marL="441325" indent="-360363" algn="just" defTabSz="441325"/>
            <a:r>
              <a:rPr lang="es-ES" altLang="es-CL" sz="2200" dirty="0"/>
              <a:t>Fija un procedimiento especial para otorgar títulos definitivos de dominio a los adquirentes de parcelas ilegalmente loteados, y para ejecutar  las obras de urbanización, en aquellas «poblaciones declaradas en situación irregular” mediante decreto supremo dictado por el Presidente de la República.</a:t>
            </a:r>
          </a:p>
          <a:p>
            <a:pPr marL="441325" indent="-360363" algn="just" defTabSz="441325"/>
            <a:r>
              <a:rPr lang="es-ES" altLang="es-CL" sz="2200" dirty="0"/>
              <a:t>Solo debiera aplicarse a terrenos ubicados </a:t>
            </a:r>
            <a:r>
              <a:rPr lang="es-ES" altLang="es-CL" sz="2200" u="sng" dirty="0"/>
              <a:t>dentro del límite urbano </a:t>
            </a:r>
            <a:r>
              <a:rPr lang="es-ES" altLang="es-CL" sz="2200" dirty="0"/>
              <a:t>fijado por el respectivo plan regulador.</a:t>
            </a:r>
          </a:p>
          <a:p>
            <a:pPr marL="441325" indent="-360363" algn="just" defTabSz="441325"/>
            <a:r>
              <a:rPr lang="es-ES" altLang="es-CL" sz="2200" dirty="0"/>
              <a:t>Solo opera en aquellos casos </a:t>
            </a:r>
            <a:r>
              <a:rPr lang="es-ES" altLang="es-CL" sz="2200" dirty="0" smtClean="0"/>
              <a:t>en </a:t>
            </a:r>
            <a:r>
              <a:rPr lang="es-ES" altLang="es-CL" sz="2200" dirty="0"/>
              <a:t>que </a:t>
            </a:r>
            <a:r>
              <a:rPr lang="es-ES" altLang="es-CL" sz="2200" dirty="0" smtClean="0"/>
              <a:t>existe </a:t>
            </a:r>
            <a:r>
              <a:rPr lang="es-ES" altLang="es-CL" sz="2200" u="sng" dirty="0"/>
              <a:t>un principio de transferencia</a:t>
            </a:r>
            <a:r>
              <a:rPr lang="es-ES" altLang="es-CL" sz="2200" dirty="0"/>
              <a:t> </a:t>
            </a:r>
            <a:r>
              <a:rPr lang="es-ES" altLang="es-CL" sz="2200" dirty="0" smtClean="0"/>
              <a:t>por </a:t>
            </a:r>
            <a:r>
              <a:rPr lang="es-ES" altLang="es-CL" sz="2200" dirty="0"/>
              <a:t>el propietario o </a:t>
            </a:r>
            <a:r>
              <a:rPr lang="es-ES" altLang="es-CL" sz="2200" dirty="0" err="1"/>
              <a:t>loteador</a:t>
            </a:r>
            <a:r>
              <a:rPr lang="es-ES" altLang="es-CL" sz="2200" dirty="0"/>
              <a:t> (loteos brujos). No opera en caso de una toma de terrenos u ocupación ilegal de un bien fiscal.</a:t>
            </a:r>
          </a:p>
          <a:p>
            <a:pPr marL="441325" indent="-360363" algn="just" defTabSz="441325"/>
            <a:endParaRPr lang="es-ES" altLang="es-CL" sz="2000" dirty="0"/>
          </a:p>
        </p:txBody>
      </p:sp>
    </p:spTree>
    <p:extLst>
      <p:ext uri="{BB962C8B-B14F-4D97-AF65-F5344CB8AC3E}">
        <p14:creationId xmlns:p14="http://schemas.microsoft.com/office/powerpoint/2010/main" val="7467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>
                <a:solidFill>
                  <a:schemeClr val="accent1">
                    <a:lumMod val="75000"/>
                  </a:schemeClr>
                </a:solidFill>
              </a:rPr>
              <a:t>Casos en que procede</a:t>
            </a:r>
            <a:endParaRPr lang="es-ES" alt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01788"/>
            <a:ext cx="8229600" cy="5067300"/>
          </a:xfrm>
        </p:spPr>
        <p:txBody>
          <a:bodyPr/>
          <a:lstStyle/>
          <a:p>
            <a:pPr marL="636270" marR="52070" indent="-342900" algn="just">
              <a:spcAft>
                <a:spcPts val="0"/>
              </a:spcAft>
              <a:buFont typeface="+mj-lt"/>
              <a:buAutoNum type="alphaUcPeriod"/>
            </a:pPr>
            <a:r>
              <a:rPr lang="en-US" sz="2000" dirty="0" err="1">
                <a:ea typeface="Times New Roman"/>
              </a:rPr>
              <a:t>Cuando</a:t>
            </a:r>
            <a:r>
              <a:rPr lang="en-US" sz="2000" dirty="0">
                <a:ea typeface="Times New Roman"/>
              </a:rPr>
              <a:t>, </a:t>
            </a:r>
            <a:r>
              <a:rPr lang="es-CL" sz="2000" dirty="0">
                <a:ea typeface="Times New Roman"/>
              </a:rPr>
              <a:t>sin  haberse  ejecutado  la  urbanización  o  garantizado  las  obras,  se  hayan realizado -antes del 31 de marzo de 1990- cualquiera clase de actos que tengan por finalidad  última  la  transferencia  del  dominio  de  lotes  (ventas,  promesa  de  ventas, constitución de comunidades, de sociedades, etc.)</a:t>
            </a:r>
          </a:p>
          <a:p>
            <a:pPr marL="636270" marR="48260" indent="-342900" algn="just">
              <a:spcAft>
                <a:spcPts val="0"/>
              </a:spcAft>
              <a:buFont typeface="+mj-lt"/>
              <a:buAutoNum type="alphaUcPeriod"/>
            </a:pPr>
            <a:r>
              <a:rPr lang="en-US" sz="2000" dirty="0" err="1">
                <a:ea typeface="Times New Roman"/>
              </a:rPr>
              <a:t>Cuando</a:t>
            </a:r>
            <a:r>
              <a:rPr lang="en-US" sz="2000" dirty="0">
                <a:ea typeface="Times New Roman"/>
              </a:rPr>
              <a:t>, </a:t>
            </a:r>
            <a:r>
              <a:rPr lang="es-CL" sz="2000" dirty="0">
                <a:ea typeface="Times New Roman"/>
              </a:rPr>
              <a:t>habiéndose  garantizado  las  obras  de  urbanización  y  realizado  actos  que tenían  por  finalidad  transferir  el  dominio  antes  del  31  de  marzo  de  1990,  haya ocurrido que: </a:t>
            </a:r>
          </a:p>
          <a:p>
            <a:pPr marL="636270" marR="4826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s-CL" sz="2000" dirty="0">
                <a:ea typeface="Times New Roman"/>
              </a:rPr>
              <a:t>Garantías son insuficientes; </a:t>
            </a:r>
          </a:p>
          <a:p>
            <a:pPr marL="636270" marR="4826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s-CL" sz="2000" dirty="0">
                <a:ea typeface="Times New Roman"/>
              </a:rPr>
              <a:t>Las obras de urbanización no se ejecutaron dentro del plazo fijado, o </a:t>
            </a:r>
          </a:p>
          <a:p>
            <a:pPr marL="636270" marR="4826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s-CL" sz="2000" dirty="0">
                <a:ea typeface="Times New Roman"/>
              </a:rPr>
              <a:t>No se fijó un plazo para ejecutar las obras y han transcurrido más de 2 años desde la constitución de las garantías.</a:t>
            </a:r>
          </a:p>
          <a:p>
            <a:pPr marL="293370" marR="48260" indent="0" algn="just">
              <a:spcAft>
                <a:spcPts val="0"/>
              </a:spcAft>
              <a:buNone/>
            </a:pPr>
            <a:endParaRPr lang="es-ES" altLang="es-CL" sz="1700" dirty="0"/>
          </a:p>
        </p:txBody>
      </p:sp>
    </p:spTree>
    <p:extLst>
      <p:ext uri="{BB962C8B-B14F-4D97-AF65-F5344CB8AC3E}">
        <p14:creationId xmlns:p14="http://schemas.microsoft.com/office/powerpoint/2010/main" val="15499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Introducción</a:t>
            </a:r>
          </a:p>
        </p:txBody>
      </p:sp>
      <p:sp>
        <p:nvSpPr>
          <p:cNvPr id="1741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L" dirty="0"/>
              <a:t>Estos asentamientos son calificados de informales cuando contravienen la normativa urbana: ocupación ilegal de terrenos, desconocimiento de zonificación restrictiva o sobre división de la tierra o infracción de normas constructivas.</a:t>
            </a:r>
          </a:p>
          <a:p>
            <a:pPr algn="just"/>
            <a:endParaRPr lang="es-CL" dirty="0"/>
          </a:p>
          <a:p>
            <a:pPr algn="just"/>
            <a:r>
              <a:rPr lang="es-CL" dirty="0"/>
              <a:t>El Estado ha implementado medidas de prevención de este fenómeno social, pero también ha tenido que proceder a «regularizar» estos asentamientos informales.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>
                <a:solidFill>
                  <a:schemeClr val="accent1">
                    <a:lumMod val="75000"/>
                  </a:schemeClr>
                </a:solidFill>
              </a:rPr>
              <a:t>Casos en que procede</a:t>
            </a:r>
            <a:endParaRPr lang="es-ES" alt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01788"/>
            <a:ext cx="8229600" cy="5067300"/>
          </a:xfrm>
        </p:spPr>
        <p:txBody>
          <a:bodyPr/>
          <a:lstStyle/>
          <a:p>
            <a:pPr marL="80962" indent="0" defTabSz="441325">
              <a:buNone/>
            </a:pPr>
            <a:endParaRPr lang="es-CL" altLang="es-CL" sz="1700" dirty="0"/>
          </a:p>
          <a:p>
            <a:pPr marL="80962" indent="0" defTabSz="441325">
              <a:buNone/>
            </a:pPr>
            <a:endParaRPr lang="es-CL" altLang="es-CL" sz="1700" dirty="0"/>
          </a:p>
          <a:p>
            <a:pPr marL="80962" indent="0" algn="just" defTabSz="441325">
              <a:buNone/>
            </a:pPr>
            <a:endParaRPr lang="es-CL" altLang="es-CL" sz="2000" dirty="0" smtClean="0"/>
          </a:p>
          <a:p>
            <a:pPr marL="80962" indent="0" algn="just" defTabSz="441325">
              <a:buNone/>
            </a:pPr>
            <a:endParaRPr lang="es-CL" altLang="es-CL" sz="2000" dirty="0"/>
          </a:p>
          <a:p>
            <a:pPr marL="80962" indent="0" algn="just" defTabSz="441325">
              <a:buNone/>
            </a:pPr>
            <a:r>
              <a:rPr lang="es-CL" altLang="es-CL" sz="2000" dirty="0" smtClean="0"/>
              <a:t>C</a:t>
            </a:r>
            <a:r>
              <a:rPr lang="es-CL" altLang="es-CL" sz="2000" dirty="0"/>
              <a:t>. Cuando, habiéndose   ejecutado   o   garantizado   las   obras   de   urbanización,   el propietario o </a:t>
            </a:r>
            <a:r>
              <a:rPr lang="es-CL" altLang="es-CL" sz="2000" dirty="0" err="1"/>
              <a:t>loteador</a:t>
            </a:r>
            <a:r>
              <a:rPr lang="es-CL" altLang="es-CL" sz="2000" dirty="0"/>
              <a:t> no ha efectuado la transferencia del dominio a que se hubiere obligado por alguno de los actos antes mencionados sin que haya otorgado el título definitivo de dominio.</a:t>
            </a:r>
          </a:p>
          <a:p>
            <a:pPr marL="80962" indent="0" algn="just" defTabSz="441325">
              <a:buNone/>
            </a:pPr>
            <a:endParaRPr lang="es-ES" altLang="es-CL" sz="2000" dirty="0"/>
          </a:p>
        </p:txBody>
      </p:sp>
    </p:spTree>
    <p:extLst>
      <p:ext uri="{BB962C8B-B14F-4D97-AF65-F5344CB8AC3E}">
        <p14:creationId xmlns:p14="http://schemas.microsoft.com/office/powerpoint/2010/main" val="26630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>
                <a:solidFill>
                  <a:schemeClr val="accent1">
                    <a:lumMod val="75000"/>
                  </a:schemeClr>
                </a:solidFill>
              </a:rPr>
              <a:t>Declaración de loteo irregular y efectos</a:t>
            </a:r>
            <a:endParaRPr lang="es-ES" alt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01788"/>
            <a:ext cx="8229600" cy="5067300"/>
          </a:xfrm>
        </p:spPr>
        <p:txBody>
          <a:bodyPr/>
          <a:lstStyle/>
          <a:p>
            <a:pPr marL="441325" indent="-360363" algn="just" defTabSz="441325"/>
            <a:r>
              <a:rPr lang="es-ES" altLang="es-CL" sz="1900" dirty="0"/>
              <a:t>Declaración de Loteo Irregular realiza mediante DECRETO SUPREMO dictado por el Presidente de la República que se publico en el </a:t>
            </a:r>
            <a:r>
              <a:rPr lang="es-ES" altLang="es-CL" sz="1900" dirty="0" err="1"/>
              <a:t>D.Of</a:t>
            </a:r>
            <a:r>
              <a:rPr lang="es-ES" altLang="es-CL" sz="1900" dirty="0"/>
              <a:t>.</a:t>
            </a:r>
          </a:p>
          <a:p>
            <a:pPr marL="441325" indent="-360363" algn="just" defTabSz="441325"/>
            <a:r>
              <a:rPr lang="es-ES" altLang="es-CL" sz="1900" dirty="0"/>
              <a:t>El propietario podrá recurrir judicialmente mediante reclamo de ilegalidad ante la Corte de Apelaciones, y será conocido por la Corte de Santiago.</a:t>
            </a:r>
          </a:p>
          <a:p>
            <a:pPr marL="441325" indent="-360363" algn="just" defTabSz="441325"/>
            <a:r>
              <a:rPr lang="es-ES" altLang="es-CL" sz="1900" dirty="0"/>
              <a:t>1° EFECTO: Inscripción en el </a:t>
            </a:r>
            <a:r>
              <a:rPr lang="es-ES" altLang="es-CL" sz="1900" dirty="0" err="1"/>
              <a:t>Cons</a:t>
            </a:r>
            <a:r>
              <a:rPr lang="es-ES" altLang="es-CL" sz="1900" dirty="0"/>
              <a:t>. Bienes Raíces respectivo, en el registro de Interdicciones y Prohibiciones, y se entenderán embargados el inmueble en que se ubica la población y sus accesorios. SERVIU será el depositario de dicho inmueble y hay objeto ilícito en su enajenación, a menos que el juez o el SERVIU lo autoricen.</a:t>
            </a:r>
          </a:p>
          <a:p>
            <a:pPr marL="441325" indent="-360363" algn="just" defTabSz="441325"/>
            <a:r>
              <a:rPr lang="es-ES" altLang="es-CL" sz="1900" dirty="0"/>
              <a:t>2° EFECTO: A solicitud del SERVIU y con el sólo mérito del DS, el juez dictará la resolución del artículo16 de la ley con el cual se dará inicio a un proceso judicial.</a:t>
            </a:r>
          </a:p>
          <a:p>
            <a:pPr marL="441325" indent="-360363" algn="just" defTabSz="441325"/>
            <a:r>
              <a:rPr lang="es-ES" altLang="es-CL" sz="1900" dirty="0"/>
              <a:t>Proceso complejo: dos facetas: una administrativa y otra, jurisdiccional.</a:t>
            </a:r>
          </a:p>
        </p:txBody>
      </p:sp>
    </p:spTree>
    <p:extLst>
      <p:ext uri="{BB962C8B-B14F-4D97-AF65-F5344CB8AC3E}">
        <p14:creationId xmlns:p14="http://schemas.microsoft.com/office/powerpoint/2010/main" val="18447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>
                <a:solidFill>
                  <a:schemeClr val="accent1">
                    <a:lumMod val="75000"/>
                  </a:schemeClr>
                </a:solidFill>
              </a:rPr>
              <a:t>PROCEDIMIENTO DE REGULARIZACIÓN</a:t>
            </a:r>
            <a:endParaRPr lang="es-ES" alt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01788"/>
            <a:ext cx="8229600" cy="5067300"/>
          </a:xfrm>
        </p:spPr>
        <p:txBody>
          <a:bodyPr/>
          <a:lstStyle/>
          <a:p>
            <a:pPr marL="441325" indent="-360363" algn="just" defTabSz="441325"/>
            <a:r>
              <a:rPr lang="es-ES" altLang="es-CL" sz="1900" dirty="0"/>
              <a:t>Una vez dictada la resolución del artículo 16, se dará inició a la </a:t>
            </a:r>
            <a:r>
              <a:rPr lang="es-ES" altLang="es-CL" sz="1900" u="sng" dirty="0"/>
              <a:t>faceta jurisdiccional</a:t>
            </a:r>
            <a:r>
              <a:rPr lang="es-ES" altLang="es-CL" sz="1900" dirty="0"/>
              <a:t>, mediante la apertura de tres CUADERNOS en el expediente judicial:</a:t>
            </a:r>
          </a:p>
          <a:p>
            <a:pPr marL="441325" indent="-360363" algn="just" defTabSz="441325"/>
            <a:r>
              <a:rPr lang="es-ES" altLang="es-CL" sz="1900" dirty="0"/>
              <a:t>El DECLARATIVO: se determinará quienes están obligados a otorgar los títulos definitivos, la indemnización a los pobladores y el costo de las obras de urbanización.</a:t>
            </a:r>
          </a:p>
          <a:p>
            <a:pPr marL="441325" indent="-360363" algn="just" defTabSz="441325"/>
            <a:r>
              <a:rPr lang="es-ES" altLang="es-CL" sz="1900" dirty="0"/>
              <a:t>El de ADMINISTRACIÓN: tratarán todas la cuestiones relativas a la administración del inmueble que realice el SERVIU. Procedimiento ejecutivo para realizar bienes del propietario para costear las obras de urbanización.</a:t>
            </a:r>
          </a:p>
          <a:p>
            <a:pPr marL="441325" indent="-360363" algn="just" defTabSz="441325"/>
            <a:r>
              <a:rPr lang="es-ES" altLang="es-CL" sz="1900" dirty="0"/>
              <a:t>El de VERIFICACIÓN: se tratarán todas la reclamaciones que se deriven de la resolución que dicte SERVIU para el otorgamiento definitivo de los títulos de dominio.</a:t>
            </a:r>
          </a:p>
          <a:p>
            <a:pPr marL="441325" indent="-360363" algn="just" defTabSz="441325"/>
            <a:r>
              <a:rPr lang="es-ES" altLang="es-CL" sz="1900" dirty="0"/>
              <a:t>La resolución del SERVIU: Los pobladores, dentro de los 3 meses </a:t>
            </a:r>
            <a:r>
              <a:rPr lang="es-ES" altLang="es-CL" sz="1900" dirty="0" err="1"/>
              <a:t>stes</a:t>
            </a:r>
            <a:r>
              <a:rPr lang="es-ES" altLang="es-CL" sz="1900" dirty="0"/>
              <a:t>. a la resolución del art. 16 deberán elevar </a:t>
            </a:r>
            <a:r>
              <a:rPr lang="es-ES" altLang="es-CL" sz="1900" u="sng" dirty="0"/>
              <a:t>una solicitud</a:t>
            </a:r>
            <a:r>
              <a:rPr lang="es-ES" altLang="es-CL" sz="1900" dirty="0"/>
              <a:t> y hacer valer sus derechos para que se les otorgue </a:t>
            </a:r>
            <a:r>
              <a:rPr lang="es-ES" altLang="es-CL" sz="1900" dirty="0" smtClean="0"/>
              <a:t>título </a:t>
            </a:r>
            <a:r>
              <a:rPr lang="es-ES" altLang="es-CL" sz="1900" dirty="0"/>
              <a:t>definitivo.  </a:t>
            </a:r>
          </a:p>
          <a:p>
            <a:pPr marL="441325" indent="-360363" algn="just" defTabSz="441325"/>
            <a:endParaRPr lang="es-ES" altLang="es-CL" sz="1800" dirty="0"/>
          </a:p>
        </p:txBody>
      </p:sp>
    </p:spTree>
    <p:extLst>
      <p:ext uri="{BB962C8B-B14F-4D97-AF65-F5344CB8AC3E}">
        <p14:creationId xmlns:p14="http://schemas.microsoft.com/office/powerpoint/2010/main" val="32753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>
                <a:solidFill>
                  <a:schemeClr val="accent1">
                    <a:lumMod val="75000"/>
                  </a:schemeClr>
                </a:solidFill>
              </a:rPr>
              <a:t>PROCEDIMIENTO DE REGULARIZACIÓN</a:t>
            </a:r>
            <a:endParaRPr lang="es-ES" alt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00808"/>
            <a:ext cx="8229600" cy="5067300"/>
          </a:xfrm>
        </p:spPr>
        <p:txBody>
          <a:bodyPr anchor="ctr"/>
          <a:lstStyle/>
          <a:p>
            <a:pPr marL="441325" indent="-360363" algn="just" defTabSz="441325"/>
            <a:endParaRPr lang="es-ES" altLang="es-CL" sz="2000" dirty="0"/>
          </a:p>
          <a:p>
            <a:pPr marL="441325" indent="-360363" algn="just" defTabSz="441325"/>
            <a:r>
              <a:rPr lang="es-ES" altLang="es-CL" sz="2000" dirty="0"/>
              <a:t>CONTENIDO DE LA RESOLUCIÓN : Una nómina de las solicitudes acogidas, otra con la solicitudes rechazadas, y, en el caso de las acogidas, la individualización del poblador y del sitio, del precio que se adeude y la forma de pagarlo, además de la singularización del plano de loteo aprobado al efecto por el SERVIU. </a:t>
            </a:r>
          </a:p>
          <a:p>
            <a:pPr marL="441325" indent="-360363" algn="just" defTabSz="441325"/>
            <a:r>
              <a:rPr lang="es-ES" altLang="es-CL" sz="2000" dirty="0"/>
              <a:t>Por último una nómina con los pobladores que tengan derecho a que se les restituya valores y se indemnicen los perjuicios.</a:t>
            </a:r>
          </a:p>
          <a:p>
            <a:pPr marL="441325" indent="-360363" algn="just" defTabSz="441325"/>
            <a:r>
              <a:rPr lang="es-ES" altLang="es-CL" sz="2000" dirty="0"/>
              <a:t>Hay derecho a una reclamación única que se presenta ante el SERVIU pero que conoce el Tribunal.</a:t>
            </a:r>
          </a:p>
          <a:p>
            <a:pPr marL="441325" indent="-360363" algn="just" defTabSz="441325"/>
            <a:endParaRPr lang="es-ES" altLang="es-CL" sz="2000" dirty="0"/>
          </a:p>
          <a:p>
            <a:pPr marL="441325" indent="-360363" algn="just" defTabSz="441325"/>
            <a:r>
              <a:rPr lang="es-ES" altLang="es-CL" sz="2000" dirty="0"/>
              <a:t>Con el solo mérito de la certificación del tribunal, el SERVIU extenderá y suscribirá, en representación del propietario, la escritura de compraventa para su inscripción en el CBR.</a:t>
            </a:r>
          </a:p>
          <a:p>
            <a:pPr marL="80962" indent="0" algn="just" defTabSz="441325">
              <a:buNone/>
            </a:pPr>
            <a:endParaRPr lang="es-ES" altLang="es-CL" sz="1800" dirty="0"/>
          </a:p>
        </p:txBody>
      </p:sp>
    </p:spTree>
    <p:extLst>
      <p:ext uri="{BB962C8B-B14F-4D97-AF65-F5344CB8AC3E}">
        <p14:creationId xmlns:p14="http://schemas.microsoft.com/office/powerpoint/2010/main" val="8665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>
                <a:solidFill>
                  <a:schemeClr val="accent1">
                    <a:lumMod val="75000"/>
                  </a:schemeClr>
                </a:solidFill>
              </a:rPr>
              <a:t>PROCEDIMIENTO DE REGULARIZACIÓN</a:t>
            </a:r>
            <a:endParaRPr lang="es-ES" alt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01788"/>
            <a:ext cx="8229600" cy="5067300"/>
          </a:xfrm>
        </p:spPr>
        <p:txBody>
          <a:bodyPr/>
          <a:lstStyle/>
          <a:p>
            <a:pPr marL="441325" indent="-360363" algn="just" defTabSz="441325"/>
            <a:r>
              <a:rPr lang="es-ES" altLang="es-CL" sz="2200" dirty="0"/>
              <a:t>Terminado el procedimiento de verificación, el SERVIU puede solicitar al tribunal que se le adjudiquen sin previa licitación, </a:t>
            </a:r>
            <a:r>
              <a:rPr lang="es-ES" altLang="es-CL" sz="2200" u="sng" dirty="0"/>
              <a:t>todos los sitios que resten vacantes o disponibles</a:t>
            </a:r>
            <a:r>
              <a:rPr lang="es-ES" altLang="es-CL" sz="2200" dirty="0"/>
              <a:t>, para venderlos a sus ocupantes, y con el producto financiar las obras de urbanización.</a:t>
            </a:r>
          </a:p>
          <a:p>
            <a:pPr marL="441325" indent="-360363" algn="just" defTabSz="441325"/>
            <a:endParaRPr lang="es-ES" altLang="es-CL" sz="2200" dirty="0"/>
          </a:p>
          <a:p>
            <a:pPr marL="441325" indent="-360363" algn="just" defTabSz="441325"/>
            <a:r>
              <a:rPr lang="es-ES" altLang="es-CL" sz="2200" dirty="0"/>
              <a:t>Durante la </a:t>
            </a:r>
            <a:r>
              <a:rPr lang="es-ES" altLang="es-CL" sz="2200" u="sng" dirty="0"/>
              <a:t>administración de los terrenos</a:t>
            </a:r>
            <a:r>
              <a:rPr lang="es-ES" altLang="es-CL" sz="2200" dirty="0"/>
              <a:t>, el SERVIU cuenta con una </a:t>
            </a:r>
            <a:r>
              <a:rPr lang="es-ES" altLang="es-CL" sz="2200" u="sng" dirty="0"/>
              <a:t>serie de facultades</a:t>
            </a:r>
            <a:r>
              <a:rPr lang="es-ES" altLang="es-CL" sz="2200" dirty="0"/>
              <a:t>: cobrar las garantías de urbanización vigentes,  solicitar el embargo y realización de otros bienes del propietario para financiar las obras de urbanización, recaudar aportes de los pobladores para costear tales obras.</a:t>
            </a:r>
          </a:p>
        </p:txBody>
      </p:sp>
    </p:spTree>
    <p:extLst>
      <p:ext uri="{BB962C8B-B14F-4D97-AF65-F5344CB8AC3E}">
        <p14:creationId xmlns:p14="http://schemas.microsoft.com/office/powerpoint/2010/main" val="40108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>
                <a:solidFill>
                  <a:schemeClr val="accent1">
                    <a:lumMod val="75000"/>
                  </a:schemeClr>
                </a:solidFill>
              </a:rPr>
              <a:t>PROCEDIMIENTO DE REGULARIZACIÓN</a:t>
            </a:r>
            <a:endParaRPr lang="es-ES" alt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01788"/>
            <a:ext cx="8229600" cy="5067300"/>
          </a:xfrm>
        </p:spPr>
        <p:txBody>
          <a:bodyPr/>
          <a:lstStyle/>
          <a:p>
            <a:pPr marL="441325" indent="-360363" algn="just" defTabSz="441325"/>
            <a:r>
              <a:rPr lang="es-ES" altLang="es-CL" sz="2200" dirty="0"/>
              <a:t>Destaca la facultad para EXPROPIAR los terrenos y solucionar la entrega definitiva de títulos. Al ingresar al patrimonio del SERVIU, el terreno deja de estar sometido al régimen de la ley N° 16.741.</a:t>
            </a:r>
          </a:p>
          <a:p>
            <a:pPr marL="441325" indent="-360363" algn="just" defTabSz="441325"/>
            <a:r>
              <a:rPr lang="es-ES" altLang="es-CL" sz="2200" dirty="0"/>
              <a:t>Casos:</a:t>
            </a:r>
          </a:p>
          <a:p>
            <a:pPr marL="441325" indent="-360363" algn="just" defTabSz="441325">
              <a:buFont typeface="+mj-lt"/>
              <a:buAutoNum type="alphaLcPeriod"/>
            </a:pPr>
            <a:r>
              <a:rPr lang="es-ES" altLang="es-CL" sz="2200" dirty="0"/>
              <a:t>Se desconozca al propietario o no sea habido. </a:t>
            </a:r>
          </a:p>
          <a:p>
            <a:pPr marL="441325" indent="-360363" algn="just" defTabSz="441325">
              <a:buFont typeface="+mj-lt"/>
              <a:buAutoNum type="alphaLcPeriod"/>
            </a:pPr>
            <a:r>
              <a:rPr lang="es-ES" altLang="es-CL" sz="2200" dirty="0"/>
              <a:t>Cuando el propietario haya sido ajeno al proceso de formación del terreno y exima de la obligación de costear las obras de urbanización.</a:t>
            </a:r>
          </a:p>
          <a:p>
            <a:pPr marL="441325" indent="-360363" algn="just" defTabSz="441325">
              <a:buFont typeface="+mj-lt"/>
              <a:buAutoNum type="alphaLcPeriod"/>
            </a:pPr>
            <a:r>
              <a:rPr lang="es-ES" altLang="es-CL" sz="2200" dirty="0"/>
              <a:t>Cuando en el DS, de manera fundada, se decida que resulta de mayor conveniencia para los pobladores</a:t>
            </a:r>
          </a:p>
          <a:p>
            <a:pPr marL="441325" indent="-360363" algn="just" defTabSz="441325">
              <a:buFont typeface="+mj-lt"/>
              <a:buAutoNum type="alphaLcPeriod"/>
            </a:pPr>
            <a:endParaRPr lang="es-ES" altLang="es-CL" sz="1400" dirty="0"/>
          </a:p>
          <a:p>
            <a:pPr marL="80962" indent="0" algn="just" defTabSz="441325">
              <a:buNone/>
            </a:pPr>
            <a:r>
              <a:rPr lang="es-ES" altLang="es-CL" sz="1400" dirty="0"/>
              <a:t>Procedimiento engorroso y si bien se otorgan títulos de dominio, no se logra terminar con la ejecución </a:t>
            </a:r>
            <a:r>
              <a:rPr lang="es-ES" altLang="es-CL" sz="1400"/>
              <a:t>de </a:t>
            </a:r>
            <a:r>
              <a:rPr lang="es-ES" altLang="es-CL" sz="1400" smtClean="0"/>
              <a:t>la urbanización.</a:t>
            </a:r>
            <a:endParaRPr lang="es-ES" altLang="es-CL" sz="1400" dirty="0"/>
          </a:p>
          <a:p>
            <a:pPr marL="441325" indent="-360363" algn="just" defTabSz="441325"/>
            <a:endParaRPr lang="es-ES" altLang="es-CL" sz="1800" dirty="0"/>
          </a:p>
          <a:p>
            <a:pPr marL="441325" indent="-360363" algn="just" defTabSz="441325"/>
            <a:endParaRPr lang="es-ES" altLang="es-CL" sz="1800" dirty="0"/>
          </a:p>
        </p:txBody>
      </p:sp>
    </p:spTree>
    <p:extLst>
      <p:ext uri="{BB962C8B-B14F-4D97-AF65-F5344CB8AC3E}">
        <p14:creationId xmlns:p14="http://schemas.microsoft.com/office/powerpoint/2010/main" val="396861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>
                <a:solidFill>
                  <a:schemeClr val="accent1">
                    <a:lumMod val="75000"/>
                  </a:schemeClr>
                </a:solidFill>
              </a:rPr>
              <a:t>PROCEDIMIENTO DE REGULARIZACIÓN</a:t>
            </a:r>
            <a:endParaRPr lang="es-ES" alt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00808"/>
            <a:ext cx="8229600" cy="5067300"/>
          </a:xfrm>
        </p:spPr>
        <p:txBody>
          <a:bodyPr anchor="ctr"/>
          <a:lstStyle/>
          <a:p>
            <a:pPr marL="80962" indent="0" algn="just" defTabSz="441325">
              <a:buNone/>
            </a:pPr>
            <a:r>
              <a:rPr lang="es-ES" altLang="es-CL" sz="2100" dirty="0"/>
              <a:t>Otro aspecto a destacar:</a:t>
            </a:r>
          </a:p>
          <a:p>
            <a:pPr marL="80962" indent="0" algn="just" defTabSz="441325">
              <a:buNone/>
            </a:pPr>
            <a:r>
              <a:rPr lang="es-CL" altLang="es-CL" sz="2100" dirty="0"/>
              <a:t>Si no se obtuviesen fondos suficientes para costear la urbanización, una organización que represente a los pobladores podrá financiar la ejecución de las obras, previa aprobación por decreto supremo del MINVU, en el cual se contendrá el plan de obras,  prioridades  y  demás  modalidades.  </a:t>
            </a:r>
          </a:p>
          <a:p>
            <a:pPr marL="80962" indent="0" algn="just" defTabSz="441325">
              <a:buNone/>
            </a:pPr>
            <a:r>
              <a:rPr lang="es-CL" altLang="es-CL" sz="2100" dirty="0"/>
              <a:t>Otorgada  la autorización, los pobladores quedarán obligados al pago de las sumas o cuotas que se fijen para  financiar  las  obras  de  urbanización.  </a:t>
            </a:r>
          </a:p>
          <a:p>
            <a:pPr marL="80962" indent="0" algn="just" defTabSz="441325">
              <a:buNone/>
            </a:pPr>
            <a:r>
              <a:rPr lang="es-CL" altLang="es-CL" sz="2100" dirty="0"/>
              <a:t>Se  abrirá una cuenta en la Tesorería Comunal para la   recaudación de las cuotas y las   obras   serán   ejecutadas directamente por los servicios públicos.</a:t>
            </a:r>
          </a:p>
          <a:p>
            <a:pPr marL="80962" indent="0" algn="just" defTabSz="441325">
              <a:buNone/>
            </a:pPr>
            <a:r>
              <a:rPr lang="es-CL" altLang="es-CL" sz="2100" dirty="0"/>
              <a:t>Asimismo las Municipalidades PODRÁN efectuar aportes a las obras de urbanización de ESTAS poblaciones.</a:t>
            </a:r>
            <a:endParaRPr lang="es-ES" altLang="es-CL" sz="2100" dirty="0"/>
          </a:p>
        </p:txBody>
      </p:sp>
    </p:spTree>
    <p:extLst>
      <p:ext uri="{BB962C8B-B14F-4D97-AF65-F5344CB8AC3E}">
        <p14:creationId xmlns:p14="http://schemas.microsoft.com/office/powerpoint/2010/main" val="36122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6600" y="3200400"/>
            <a:ext cx="7696200" cy="12954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s-CL" sz="2800" cap="none"/>
              <a:t>2.- Ley N° 16.282, de Sismos y Catástrofes (artículo 43)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6600" y="4606925"/>
            <a:ext cx="7696200" cy="523875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200" b="1" dirty="0">
                <a:solidFill>
                  <a:schemeClr val="accent1">
                    <a:lumMod val="75000"/>
                  </a:schemeClr>
                </a:solidFill>
              </a:rPr>
              <a:t>EXIGENCIAS A CUMPLIR. Casos en que procede.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00808"/>
            <a:ext cx="8229600" cy="5067300"/>
          </a:xfrm>
        </p:spPr>
        <p:txBody>
          <a:bodyPr anchor="ctr"/>
          <a:lstStyle/>
          <a:p>
            <a:pPr marL="423862" indent="-342900" algn="just" defTabSz="441325"/>
            <a:r>
              <a:rPr lang="es-CL" altLang="es-CL" sz="2100" dirty="0"/>
              <a:t>Dentro de las disposiciones de esta ley, hay un precepto dedicado a las poblaciones en situación </a:t>
            </a:r>
            <a:r>
              <a:rPr lang="es-CL" altLang="es-CL" sz="2100" dirty="0" smtClean="0"/>
              <a:t>irregular, </a:t>
            </a:r>
            <a:r>
              <a:rPr lang="es-CL" altLang="es-CL" sz="2100" dirty="0"/>
              <a:t>que permite su regularización: el artículo 43.</a:t>
            </a:r>
          </a:p>
          <a:p>
            <a:pPr marL="423862" indent="-342900" algn="just" defTabSz="441325"/>
            <a:r>
              <a:rPr lang="es-CL" altLang="es-CL" sz="2100" dirty="0"/>
              <a:t>Es una ley del año 1965 que confiere una serie de facultades a las autoridades administrativas para enfrentar los efectos  producidos por sismos u otros desastres naturales, que requiere PREVIAMENTE la dictación de un DECRETO SUPREMO fundado que declare Zona Afectada por Catástrofe a las comunas o localidades  siniestradas.</a:t>
            </a:r>
          </a:p>
          <a:p>
            <a:pPr marL="423862" indent="-342900" algn="just" defTabSz="441325"/>
            <a:r>
              <a:rPr lang="es-CL" altLang="es-CL" sz="2100" dirty="0"/>
              <a:t>Duración de un plazo de doce meses desde la fecha de dictación del decreto, plazo que puede prorrogarse por igual período.</a:t>
            </a:r>
          </a:p>
          <a:p>
            <a:pPr marL="423862" indent="-342900" algn="just" defTabSz="441325"/>
            <a:r>
              <a:rPr lang="es-CL" altLang="es-CL" sz="2100" dirty="0"/>
              <a:t>Aplica incluso a poblaciones fuera del radio urbano, y en la práctica, a loteos declarados irregulares ley N° 16.741.</a:t>
            </a:r>
          </a:p>
        </p:txBody>
      </p:sp>
    </p:spTree>
    <p:extLst>
      <p:ext uri="{BB962C8B-B14F-4D97-AF65-F5344CB8AC3E}">
        <p14:creationId xmlns:p14="http://schemas.microsoft.com/office/powerpoint/2010/main" val="217447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altLang="es-CL" sz="2200" b="1" dirty="0">
                <a:solidFill>
                  <a:schemeClr val="accent1">
                    <a:lumMod val="75000"/>
                  </a:schemeClr>
                </a:solidFill>
              </a:rPr>
              <a:t>EXIGENCIAS A CUMPLIR. Casos en que procede</a:t>
            </a:r>
            <a:r>
              <a:rPr lang="es-CL" altLang="es-CL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s-ES" alt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00808"/>
            <a:ext cx="8229600" cy="5067300"/>
          </a:xfrm>
        </p:spPr>
        <p:txBody>
          <a:bodyPr anchor="ctr"/>
          <a:lstStyle/>
          <a:p>
            <a:pPr marL="423862" indent="-342900" algn="just" defTabSz="441325"/>
            <a:r>
              <a:rPr lang="es-CL" altLang="es-CL" sz="2100" dirty="0"/>
              <a:t>Se faculta a las Municipalidades para aprobar, mediante   decreto </a:t>
            </a:r>
            <a:r>
              <a:rPr lang="es-CL" altLang="es-CL" sz="2100" dirty="0" err="1"/>
              <a:t>alcaldicio</a:t>
            </a:r>
            <a:r>
              <a:rPr lang="es-CL" altLang="es-CL" sz="2100" dirty="0"/>
              <a:t>, en forma definitiva, los planos de loteos y subdivisión de predios pertenecientes a </a:t>
            </a:r>
            <a:r>
              <a:rPr lang="es-CL" altLang="es-CL" sz="2100" u="sng" dirty="0"/>
              <a:t>cooperativas o comunidades legalmente constituidas o en las cuales existan de hecho poblaciones de tipo popular, aun cuando dichos predios no cuenten con la urbanización ni cumplan las demás exigencias de la OGUC o las ordenanzas municipales. </a:t>
            </a:r>
          </a:p>
          <a:p>
            <a:pPr marL="423862" indent="-342900" algn="just" defTabSz="441325"/>
            <a:r>
              <a:rPr lang="es-CL" altLang="es-CL" sz="2100" dirty="0"/>
              <a:t>Aprobado el plano, se registrará en el CBR respectivo.</a:t>
            </a:r>
          </a:p>
          <a:p>
            <a:pPr marL="423862" indent="-342900" algn="just" defTabSz="441325"/>
            <a:r>
              <a:rPr lang="es-CL" altLang="es-CL" sz="2100" dirty="0"/>
              <a:t>Debe tratarse de poblaciones que existieren de hecho a la fecha de dictación del decreto que declaró la  zona afecta por catástrofe para regularizar ocupaciones existentes y no los nuevos loteos que se generen con ocasión de la reconstrucción.</a:t>
            </a:r>
          </a:p>
        </p:txBody>
      </p:sp>
    </p:spTree>
    <p:extLst>
      <p:ext uri="{BB962C8B-B14F-4D97-AF65-F5344CB8AC3E}">
        <p14:creationId xmlns:p14="http://schemas.microsoft.com/office/powerpoint/2010/main" val="392683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Introducción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dirty="0"/>
              <a:t>En primer lugar se expondrá la revisión de las reglas jurídicas de la producción de la ciudad formal, en especial de las normas de urbanización del suelo.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dirty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dirty="0"/>
              <a:t>Luego, una sintética descripción de las principales características de los asentamientos informales.</a:t>
            </a:r>
          </a:p>
          <a:p>
            <a:pPr marL="11430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CL" dirty="0"/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dirty="0"/>
              <a:t>Por último, una breve explicación de las tres principales leyes que se han aplicado en la regularización de estos asentamientos, con relevancia en aquellos de carácter </a:t>
            </a:r>
            <a:r>
              <a:rPr lang="es-CL" dirty="0" smtClean="0"/>
              <a:t>urbanístico</a:t>
            </a:r>
            <a:r>
              <a:rPr lang="es-CL" dirty="0"/>
              <a:t>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C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200" b="1" dirty="0">
                <a:solidFill>
                  <a:schemeClr val="accent1">
                    <a:lumMod val="75000"/>
                  </a:schemeClr>
                </a:solidFill>
              </a:rPr>
              <a:t>EFECTOS DE LA </a:t>
            </a:r>
            <a:r>
              <a:rPr lang="es-ES" altLang="es-CL" sz="2200" b="1" dirty="0" err="1">
                <a:solidFill>
                  <a:schemeClr val="accent1">
                    <a:lumMod val="75000"/>
                  </a:schemeClr>
                </a:solidFill>
              </a:rPr>
              <a:t>APLICACiÓN</a:t>
            </a:r>
            <a:r>
              <a:rPr lang="es-ES" altLang="es-CL" sz="2200" b="1" dirty="0">
                <a:solidFill>
                  <a:schemeClr val="accent1">
                    <a:lumMod val="75000"/>
                  </a:schemeClr>
                </a:solidFill>
              </a:rPr>
              <a:t> DE ESTA LEY.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00808"/>
            <a:ext cx="8229600" cy="5067300"/>
          </a:xfrm>
        </p:spPr>
        <p:txBody>
          <a:bodyPr anchor="ctr"/>
          <a:lstStyle/>
          <a:p>
            <a:pPr marL="80962" indent="0" algn="just" defTabSz="441325">
              <a:buNone/>
            </a:pPr>
            <a:r>
              <a:rPr lang="es-CL" altLang="es-CL" sz="2100" dirty="0"/>
              <a:t>En cuanto a la titularidad del dominio, una vez que se haya aprobado el respectivo plano  de  loteo,  quien  acredite  haber  adquirido  un  predio  tendrá  derecho  a  exigirle  al propietario que le entregue título de dominio definitivo, pudiendo recurrir al juez de letras en lo civil, en caso de negativa del propietario a hacerlo.</a:t>
            </a:r>
          </a:p>
          <a:p>
            <a:pPr marL="80962" indent="0" algn="just" defTabSz="441325">
              <a:buNone/>
            </a:pPr>
            <a:endParaRPr lang="es-CL" altLang="es-CL" sz="2100" dirty="0"/>
          </a:p>
          <a:p>
            <a:pPr marL="80962" indent="0" algn="just" defTabSz="441325">
              <a:buNone/>
            </a:pPr>
            <a:r>
              <a:rPr lang="es-CL" altLang="es-CL" sz="2100" dirty="0"/>
              <a:t>Pero no  se  contempla  un  mecanismo  para financiar las  obras  de  urbanización, ni se define un procedimiento para ello</a:t>
            </a:r>
            <a:r>
              <a:rPr lang="es-ES" altLang="es-CL" sz="2100" dirty="0"/>
              <a:t>.</a:t>
            </a:r>
            <a:endParaRPr lang="es-CL" altLang="es-CL" sz="2100" dirty="0"/>
          </a:p>
        </p:txBody>
      </p:sp>
    </p:spTree>
    <p:extLst>
      <p:ext uri="{BB962C8B-B14F-4D97-AF65-F5344CB8AC3E}">
        <p14:creationId xmlns:p14="http://schemas.microsoft.com/office/powerpoint/2010/main" val="406954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 err="1">
                <a:solidFill>
                  <a:schemeClr val="accent1">
                    <a:lumMod val="75000"/>
                  </a:schemeClr>
                </a:solidFill>
              </a:rPr>
              <a:t>COmENTARIOS</a:t>
            </a:r>
            <a:endParaRPr lang="es-ES" alt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568952" cy="5067300"/>
          </a:xfrm>
        </p:spPr>
        <p:txBody>
          <a:bodyPr anchor="ctr"/>
          <a:lstStyle/>
          <a:p>
            <a:pPr marL="423862" indent="-342900" algn="just" defTabSz="441325"/>
            <a:r>
              <a:rPr lang="es-CL" altLang="es-CL" sz="2100" dirty="0"/>
              <a:t>Discrecionalidad entregada  a la autoridad municipal ha puesto en evidencia la precariedad en que quedan estas poblaciones aprobadas con este procedimiento al no cumplirse con ninguna de las  exigencias  de  urbanización.</a:t>
            </a:r>
          </a:p>
          <a:p>
            <a:pPr marL="423862" indent="-342900" algn="just" defTabSz="441325"/>
            <a:r>
              <a:rPr lang="es-CL" altLang="es-CL" sz="2100" dirty="0"/>
              <a:t>A diferencia de la ley anterior, </a:t>
            </a:r>
            <a:r>
              <a:rPr lang="es-CL" altLang="es-CL" sz="2100" dirty="0" smtClean="0"/>
              <a:t>no </a:t>
            </a:r>
            <a:r>
              <a:rPr lang="es-CL" altLang="es-CL" sz="2100" dirty="0"/>
              <a:t>que se contempla un procedimiento para ejecutar las obras de urbanización.</a:t>
            </a:r>
          </a:p>
          <a:p>
            <a:pPr marL="423862" indent="-342900" algn="just" defTabSz="441325"/>
            <a:r>
              <a:rPr lang="es-CL" altLang="es-CL" sz="2100" dirty="0"/>
              <a:t>En la práctica se ha </a:t>
            </a:r>
            <a:r>
              <a:rPr lang="es-CL" altLang="es-CL" sz="2100" dirty="0" smtClean="0"/>
              <a:t>visto que </a:t>
            </a:r>
            <a:r>
              <a:rPr lang="es-CL" altLang="es-CL" sz="2100" dirty="0"/>
              <a:t>la aprobación de estos planos no traer aparejada un programa estatal de apoyo a la ejecución de la urbanización.</a:t>
            </a:r>
          </a:p>
          <a:p>
            <a:pPr marL="423862" indent="-342900" algn="just" defTabSz="441325"/>
            <a:r>
              <a:rPr lang="es-CL" altLang="es-CL" sz="2100" dirty="0"/>
              <a:t>Lo anterior, se complejiza, pues las calles y áreas verdes y espacios públicos en general, pasan a tener la calidad de bienes nacionales de uso público y serán </a:t>
            </a:r>
            <a:r>
              <a:rPr lang="es-CL" altLang="es-CL" sz="2100" dirty="0" smtClean="0"/>
              <a:t>administrados </a:t>
            </a:r>
            <a:r>
              <a:rPr lang="es-CL" altLang="es-CL" sz="2100" dirty="0"/>
              <a:t>por la municipalidad, los lotes que se hayan generado pueden ser enajenados libremente sin la debida urbanización.</a:t>
            </a:r>
          </a:p>
        </p:txBody>
      </p:sp>
    </p:spTree>
    <p:extLst>
      <p:ext uri="{BB962C8B-B14F-4D97-AF65-F5344CB8AC3E}">
        <p14:creationId xmlns:p14="http://schemas.microsoft.com/office/powerpoint/2010/main" val="8957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6600" y="3200400"/>
            <a:ext cx="7696200" cy="12954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s-CL" sz="2800" cap="none"/>
              <a:t>3.- Ley N° 20.234 establece un procedimiento de saneamiento y regularización de loteos.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6600" y="4606925"/>
            <a:ext cx="7696200" cy="523875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C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>
                <a:solidFill>
                  <a:schemeClr val="accent1">
                    <a:lumMod val="75000"/>
                  </a:schemeClr>
                </a:solidFill>
              </a:rPr>
              <a:t>Casos en que procede y exigencias a cumplir</a:t>
            </a:r>
            <a:endParaRPr lang="es-ES" altLang="es-C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01788"/>
            <a:ext cx="8229600" cy="5067300"/>
          </a:xfrm>
        </p:spPr>
        <p:txBody>
          <a:bodyPr/>
          <a:lstStyle/>
          <a:p>
            <a:pPr marL="441325" indent="-360363" algn="just" defTabSz="441325"/>
            <a:r>
              <a:rPr lang="es-ES" altLang="es-CL" sz="1700" dirty="0"/>
              <a:t>Loteos de inmuebles emplazados en área urbana o rural, que se encontraban materializados de hecho con anterioridad al 31 de diciembre de 2006, o que formen parte del Catastro Nacional Campamentos.</a:t>
            </a:r>
          </a:p>
          <a:p>
            <a:pPr marL="441325" indent="-360363" algn="just" defTabSz="441325"/>
            <a:endParaRPr lang="es-ES" altLang="es-CL" sz="1700" dirty="0"/>
          </a:p>
          <a:p>
            <a:pPr marL="441325" indent="-360363" algn="just" defTabSz="441325"/>
            <a:r>
              <a:rPr lang="es-ES" altLang="es-CL" sz="1700" dirty="0"/>
              <a:t>Loteos emplazados en el área urbana existan residentes en más del 40% de los lotes que se generan, </a:t>
            </a:r>
            <a:r>
              <a:rPr lang="es-ES" altLang="es-CL" sz="1700" dirty="0" smtClean="0"/>
              <a:t>mientras </a:t>
            </a:r>
            <a:r>
              <a:rPr lang="es-ES" altLang="es-CL" sz="1700" dirty="0"/>
              <a:t>que en aquellos emplazados en el área rural, la exigencia alcanza el 30% de los sitios.</a:t>
            </a:r>
          </a:p>
          <a:p>
            <a:pPr marL="441325" indent="-360363" algn="just" defTabSz="441325"/>
            <a:endParaRPr lang="es-ES" altLang="es-CL" sz="1700" dirty="0"/>
          </a:p>
          <a:p>
            <a:pPr marL="441325" indent="-360363" algn="just" defTabSz="441325"/>
            <a:r>
              <a:rPr lang="es-ES" altLang="es-CL" sz="1700" dirty="0"/>
              <a:t>Viviendas del loteo (sin incluir el valor del terreno) tengan una tasación máxima de 2.000 unidades de fomento en promedio, lo que equivale a 86.678 </a:t>
            </a:r>
            <a:r>
              <a:rPr lang="es-ES" altLang="es-CL" sz="1700" dirty="0" smtClean="0"/>
              <a:t>dólares norteamericanos.</a:t>
            </a:r>
            <a:endParaRPr lang="es-ES" altLang="es-CL" sz="1700" dirty="0"/>
          </a:p>
          <a:p>
            <a:pPr marL="441325" indent="-360363" algn="just" defTabSz="441325"/>
            <a:endParaRPr lang="es-ES" altLang="es-CL" sz="1700" dirty="0"/>
          </a:p>
          <a:p>
            <a:pPr marL="441325" indent="-360363" algn="just" defTabSz="441325"/>
            <a:r>
              <a:rPr lang="es-ES" altLang="es-CL" sz="1700" dirty="0"/>
              <a:t>Localización del loteo, el cual para acceder al procedimiento en comento no puede emplazarse en </a:t>
            </a:r>
            <a:r>
              <a:rPr lang="es-ES" altLang="es-CL" sz="1700" b="1" dirty="0"/>
              <a:t>áreas de riesgo</a:t>
            </a:r>
            <a:r>
              <a:rPr lang="es-ES" altLang="es-CL" sz="1700" dirty="0"/>
              <a:t>, áreas de protección de recursos de valor natural o patrimonial cultural o en áreas afectas a declaratorias de utilidad pública por el instrumento de planificación territorial.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>
                <a:solidFill>
                  <a:schemeClr val="accent1">
                    <a:lumMod val="75000"/>
                  </a:schemeClr>
                </a:solidFill>
              </a:rPr>
              <a:t>Procedimiento de Regularización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7"/>
            <a:ext cx="8229600" cy="4679949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altLang="es-CL" sz="2000" b="1" dirty="0">
                <a:solidFill>
                  <a:schemeClr val="accent2"/>
                </a:solidFill>
              </a:rPr>
              <a:t>1.  ¿</a:t>
            </a:r>
            <a:r>
              <a:rPr lang="es-ES" altLang="es-CL" sz="2000" b="1" dirty="0" smtClean="0">
                <a:solidFill>
                  <a:schemeClr val="accent2"/>
                </a:solidFill>
              </a:rPr>
              <a:t>Quién </a:t>
            </a:r>
            <a:r>
              <a:rPr lang="es-ES" altLang="es-CL" sz="2000" b="1" dirty="0">
                <a:solidFill>
                  <a:schemeClr val="accent2"/>
                </a:solidFill>
              </a:rPr>
              <a:t>puede presentar la solicitud?</a:t>
            </a:r>
          </a:p>
          <a:p>
            <a:pPr>
              <a:lnSpc>
                <a:spcPct val="90000"/>
              </a:lnSpc>
            </a:pPr>
            <a:endParaRPr lang="es-ES" altLang="es-CL" sz="2000" b="1" dirty="0">
              <a:solidFill>
                <a:schemeClr val="accent2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es-ES" altLang="es-CL" sz="1800" dirty="0"/>
              <a:t>Conjunto de personas que representen al menos el 20% de los derechos en el loteo.</a:t>
            </a:r>
          </a:p>
          <a:p>
            <a:pPr algn="just">
              <a:lnSpc>
                <a:spcPct val="90000"/>
              </a:lnSpc>
            </a:pPr>
            <a:endParaRPr lang="es-ES" altLang="es-CL" sz="1800" dirty="0"/>
          </a:p>
          <a:p>
            <a:pPr algn="just">
              <a:lnSpc>
                <a:spcPct val="90000"/>
              </a:lnSpc>
            </a:pPr>
            <a:r>
              <a:rPr lang="es-ES" altLang="es-CL" sz="1800" dirty="0"/>
              <a:t>Director del Servicio de Vivienda y Urbanización en el caso de los campamentos y de los loteos declarados en situación irregular conforme a la ley 16.741.</a:t>
            </a:r>
          </a:p>
          <a:p>
            <a:pPr algn="just">
              <a:lnSpc>
                <a:spcPct val="90000"/>
              </a:lnSpc>
            </a:pPr>
            <a:endParaRPr lang="es-ES" altLang="es-CL" sz="1800" dirty="0"/>
          </a:p>
          <a:p>
            <a:pPr algn="just">
              <a:lnSpc>
                <a:spcPct val="90000"/>
              </a:lnSpc>
            </a:pPr>
            <a:r>
              <a:rPr lang="es-ES" altLang="es-CL" sz="1800" dirty="0"/>
              <a:t>Comités de vivienda u organizaciones comunitarias que representen a lo menos el 20% de los derechos del loteo, por medio de sus representantes legales.</a:t>
            </a:r>
          </a:p>
          <a:p>
            <a:pPr algn="just">
              <a:lnSpc>
                <a:spcPct val="90000"/>
              </a:lnSpc>
            </a:pPr>
            <a:endParaRPr lang="es-ES" altLang="es-CL" sz="1800" dirty="0"/>
          </a:p>
          <a:p>
            <a:pPr marL="114300" indent="0" algn="just">
              <a:lnSpc>
                <a:spcPct val="90000"/>
              </a:lnSpc>
              <a:buNone/>
            </a:pPr>
            <a:r>
              <a:rPr lang="es-ES" altLang="es-CL" sz="1800" dirty="0"/>
              <a:t>Artículo 1°: “</a:t>
            </a:r>
            <a:r>
              <a:rPr lang="es-ES" altLang="es-CL" sz="1800" i="1" dirty="0"/>
              <a:t>sin perjuicio de los derechos del propietario sobre los respectivos inmuebles</a:t>
            </a:r>
            <a:r>
              <a:rPr lang="es-ES" altLang="es-CL" sz="1800" dirty="0"/>
              <a:t>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229600" cy="4997450"/>
          </a:xfrm>
        </p:spPr>
        <p:txBody>
          <a:bodyPr/>
          <a:lstStyle/>
          <a:p>
            <a:pPr>
              <a:buFontTx/>
              <a:buNone/>
              <a:tabLst>
                <a:tab pos="7985125" algn="l"/>
              </a:tabLst>
            </a:pPr>
            <a:r>
              <a:rPr lang="es-CL" altLang="es-CL" sz="2000" b="1" dirty="0">
                <a:solidFill>
                  <a:schemeClr val="accent2"/>
                </a:solidFill>
              </a:rPr>
              <a:t>2.  Autoridad ante quien se presenta la solicitud y plazo para su pronunciamiento</a:t>
            </a:r>
            <a:endParaRPr lang="es-ES" altLang="es-CL" sz="2000" b="1" dirty="0">
              <a:solidFill>
                <a:schemeClr val="accent2"/>
              </a:solidFill>
            </a:endParaRPr>
          </a:p>
          <a:p>
            <a:pPr>
              <a:tabLst>
                <a:tab pos="7985125" algn="l"/>
              </a:tabLst>
            </a:pPr>
            <a:endParaRPr lang="es-CL" altLang="es-CL" sz="1800" b="1" dirty="0">
              <a:solidFill>
                <a:schemeClr val="accent2"/>
              </a:solidFill>
            </a:endParaRPr>
          </a:p>
          <a:p>
            <a:pPr algn="just">
              <a:tabLst>
                <a:tab pos="7985125" algn="l"/>
              </a:tabLst>
            </a:pPr>
            <a:r>
              <a:rPr lang="es-CL" altLang="es-CL" sz="1800" dirty="0"/>
              <a:t>DOM </a:t>
            </a:r>
            <a:r>
              <a:rPr lang="es-ES" altLang="es-CL" sz="1800" dirty="0"/>
              <a:t>no podrá solicitar exigencias distintas a las señaladas en la ley aun cuando estas se encuentren establecidas en la LGUC, en su Ordenanza General o en el instrumento de planificación territorial</a:t>
            </a:r>
          </a:p>
          <a:p>
            <a:pPr algn="just">
              <a:tabLst>
                <a:tab pos="7985125" algn="l"/>
              </a:tabLst>
            </a:pPr>
            <a:endParaRPr lang="es-ES" altLang="es-CL" sz="1200" dirty="0"/>
          </a:p>
          <a:p>
            <a:pPr algn="just">
              <a:tabLst>
                <a:tab pos="7985125" algn="l"/>
              </a:tabLst>
            </a:pPr>
            <a:r>
              <a:rPr lang="es-ES" altLang="es-CL" sz="1800" dirty="0"/>
              <a:t>Urbanización suficiente: con servicios de agua potable, alcantarillado o evacuación de aguas servidas, electricidad, alumbrado  público, gas cuando corresponda y pavimentación, salvo en el caso de los loteos acogidos previamente a la ley 16.741 a los cuales no les será exigible cumplir con este último requisito</a:t>
            </a:r>
          </a:p>
          <a:p>
            <a:pPr algn="just">
              <a:tabLst>
                <a:tab pos="7985125" algn="l"/>
              </a:tabLst>
            </a:pPr>
            <a:endParaRPr lang="es-CL" altLang="es-CL" sz="1200" dirty="0"/>
          </a:p>
          <a:p>
            <a:pPr algn="just">
              <a:tabLst>
                <a:tab pos="7985125" algn="l"/>
              </a:tabLst>
            </a:pPr>
            <a:r>
              <a:rPr lang="es-CL" altLang="es-CL" sz="1800" dirty="0"/>
              <a:t>Recepción definitiva- recepción provisoria</a:t>
            </a:r>
            <a:endParaRPr lang="es-ES" altLang="es-CL" sz="1800" dirty="0"/>
          </a:p>
          <a:p>
            <a:pPr algn="just">
              <a:tabLst>
                <a:tab pos="7985125" algn="l"/>
              </a:tabLst>
            </a:pPr>
            <a:endParaRPr lang="es-CL" altLang="es-CL" sz="1200" dirty="0"/>
          </a:p>
          <a:p>
            <a:pPr algn="just">
              <a:tabLst>
                <a:tab pos="7985125" algn="l"/>
              </a:tabLst>
            </a:pPr>
            <a:r>
              <a:rPr lang="es-CL" altLang="es-CL" sz="1800" dirty="0"/>
              <a:t>Procedimiento de reclamación</a:t>
            </a:r>
            <a:endParaRPr lang="es-ES" altLang="es-CL" sz="1600" dirty="0"/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>
                <a:solidFill>
                  <a:schemeClr val="accent1">
                    <a:lumMod val="75000"/>
                  </a:schemeClr>
                </a:solidFill>
              </a:rPr>
              <a:t>Procedimiento de Regularización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844674"/>
            <a:ext cx="8424863" cy="4605337"/>
          </a:xfrm>
        </p:spPr>
        <p:txBody>
          <a:bodyPr/>
          <a:lstStyle/>
          <a:p>
            <a:pPr marL="261938" indent="-261938">
              <a:buFontTx/>
              <a:buNone/>
            </a:pPr>
            <a:r>
              <a:rPr lang="es-ES" altLang="es-CL" sz="2000" b="1" dirty="0">
                <a:solidFill>
                  <a:schemeClr val="accent2"/>
                </a:solidFill>
              </a:rPr>
              <a:t>3. Excepciones a las que pueden acogerse los loteos objeto de regularización.</a:t>
            </a:r>
          </a:p>
          <a:p>
            <a:pPr marL="261938" indent="-261938">
              <a:buFontTx/>
              <a:buNone/>
            </a:pPr>
            <a:endParaRPr lang="es-ES" altLang="es-CL" sz="2000" b="1" dirty="0">
              <a:solidFill>
                <a:schemeClr val="accent2"/>
              </a:solidFill>
            </a:endParaRPr>
          </a:p>
          <a:p>
            <a:pPr marL="261938" indent="-261938" algn="just">
              <a:buFontTx/>
              <a:buNone/>
            </a:pPr>
            <a:r>
              <a:rPr lang="es-ES" altLang="es-CL" sz="1800" dirty="0"/>
              <a:t>a) </a:t>
            </a:r>
            <a:r>
              <a:rPr lang="es-CL" altLang="es-CL" sz="1800" dirty="0"/>
              <a:t>Loteos emplazados en área rural.</a:t>
            </a:r>
          </a:p>
          <a:p>
            <a:pPr marL="261938" indent="-261938" algn="just">
              <a:buFontTx/>
              <a:buNone/>
            </a:pPr>
            <a:endParaRPr lang="es-ES" altLang="es-CL" sz="1800" dirty="0"/>
          </a:p>
          <a:p>
            <a:pPr marL="261938" indent="-261938" algn="just">
              <a:lnSpc>
                <a:spcPct val="110000"/>
              </a:lnSpc>
              <a:buFontTx/>
              <a:buNone/>
            </a:pPr>
            <a:r>
              <a:rPr lang="es-ES" altLang="es-CL" sz="1800" dirty="0"/>
              <a:t>b) Excepciones al largo y ancho de las vías, calzadas y veredas del loteo, rebajas a exigencias de pavimentación, excepciones a las obligaciones de urbanización y a los </a:t>
            </a:r>
            <a:r>
              <a:rPr lang="es-ES" altLang="es-CL" sz="1800" dirty="0" smtClean="0"/>
              <a:t>porcentajes </a:t>
            </a:r>
            <a:r>
              <a:rPr lang="es-ES" altLang="es-CL" sz="1800" dirty="0"/>
              <a:t>de cesiones para áreas verdes y equipamiento.</a:t>
            </a:r>
          </a:p>
          <a:p>
            <a:pPr marL="261938" indent="-261938" algn="just">
              <a:lnSpc>
                <a:spcPct val="110000"/>
              </a:lnSpc>
              <a:buFontTx/>
              <a:buNone/>
            </a:pPr>
            <a:endParaRPr lang="es-ES" altLang="es-CL" sz="1800" dirty="0"/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s-ES" altLang="es-CL" sz="1800" dirty="0"/>
              <a:t>No existe consenso sobre el nivel de excepcionalidad. </a:t>
            </a:r>
          </a:p>
          <a:p>
            <a:pPr marL="261938" indent="-261938" algn="just">
              <a:lnSpc>
                <a:spcPct val="110000"/>
              </a:lnSpc>
              <a:buFontTx/>
              <a:buNone/>
            </a:pPr>
            <a:endParaRPr lang="es-ES" altLang="es-CL" dirty="0"/>
          </a:p>
        </p:txBody>
      </p:sp>
      <p:sp>
        <p:nvSpPr>
          <p:cNvPr id="1229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>
                <a:solidFill>
                  <a:schemeClr val="accent1">
                    <a:lumMod val="75000"/>
                  </a:schemeClr>
                </a:solidFill>
              </a:rPr>
              <a:t>Procedimiento de Regularización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863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altLang="es-CL" sz="2400" b="1" dirty="0">
                <a:solidFill>
                  <a:schemeClr val="accent1">
                    <a:lumMod val="75000"/>
                  </a:schemeClr>
                </a:solidFill>
              </a:rPr>
              <a:t>Efectos que se producen con la aplicación de la ley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87513"/>
            <a:ext cx="8280400" cy="5140325"/>
          </a:xfrm>
        </p:spPr>
        <p:txBody>
          <a:bodyPr rtlCol="0">
            <a:normAutofit lnSpcReduction="10000"/>
          </a:bodyPr>
          <a:lstStyle/>
          <a:p>
            <a:pPr marL="609600" indent="-430213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s-ES" altLang="es-CL" sz="1800" b="1" dirty="0">
                <a:solidFill>
                  <a:schemeClr val="accent2"/>
                </a:solidFill>
              </a:rPr>
              <a:t>1. Recepción provisoria del loteo</a:t>
            </a:r>
          </a:p>
          <a:p>
            <a:pPr marL="609600" indent="-430213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s-ES" altLang="es-CL" sz="1800" b="1" dirty="0">
              <a:solidFill>
                <a:schemeClr val="accent2"/>
              </a:solidFill>
            </a:endParaRPr>
          </a:p>
          <a:p>
            <a:pPr marL="609600" indent="-430213" algn="just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altLang="es-CL" sz="1600" dirty="0"/>
              <a:t>Plazo para ejecutar obras de urbanización.</a:t>
            </a:r>
          </a:p>
          <a:p>
            <a:pPr marL="609600" indent="-430213" algn="just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altLang="es-CL" sz="1600" dirty="0"/>
              <a:t>Modificación anticipada de la naturaleza jurídica de los espacios públicos.</a:t>
            </a:r>
          </a:p>
          <a:p>
            <a:pPr marL="609600" indent="-430213" algn="just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altLang="es-CL" sz="1600" dirty="0"/>
              <a:t>Constitución de servidumbres por el sólo ministerio de la ley para el acceso a los servicios básicos.</a:t>
            </a:r>
          </a:p>
          <a:p>
            <a:pPr marL="609600" indent="-430213" algn="just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altLang="es-CL" sz="1600" dirty="0"/>
              <a:t>Habilitación a los Municipios a celebrar convenios con otros órganos de la administración del estado o con empresas de servicios básicos como electricidad, agua potable y alcantarillado para efectos de dotar de servicios a estos loteos.</a:t>
            </a:r>
          </a:p>
          <a:p>
            <a:pPr marL="609600" indent="-430213" algn="just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altLang="es-CL" sz="1600" dirty="0"/>
              <a:t>Propietarios: postulara subsidios y </a:t>
            </a:r>
            <a:r>
              <a:rPr lang="es-CL" altLang="es-CL" sz="1600" dirty="0" err="1"/>
              <a:t>recepcionar</a:t>
            </a:r>
            <a:r>
              <a:rPr lang="es-CL" altLang="es-CL" sz="1600" dirty="0"/>
              <a:t> sus viviendas.</a:t>
            </a:r>
          </a:p>
          <a:p>
            <a:pPr marL="609600" indent="-430213" algn="just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altLang="es-CL" sz="1600" dirty="0"/>
              <a:t>Prohibición de enajenar</a:t>
            </a:r>
          </a:p>
          <a:p>
            <a:pPr marL="609600" indent="-430213" fontAlgn="auto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endParaRPr lang="es-CL" altLang="es-CL" sz="1600" dirty="0"/>
          </a:p>
          <a:p>
            <a:pPr marL="1322388" lvl="1" indent="-5334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CL" altLang="es-CL" sz="1800" dirty="0"/>
              <a:t>Caducidad de la recepción provisoria.</a:t>
            </a:r>
          </a:p>
          <a:p>
            <a:pPr marL="788988" lvl="1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s-CL" altLang="es-CL" sz="1200" dirty="0"/>
          </a:p>
          <a:p>
            <a:pPr marL="609600" indent="-430213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s-CL" altLang="es-CL" sz="1200" dirty="0"/>
          </a:p>
          <a:p>
            <a:pPr marL="609600" indent="-430213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s-CL" altLang="es-CL" sz="1800" b="1" dirty="0">
                <a:solidFill>
                  <a:schemeClr val="accent2"/>
                </a:solidFill>
              </a:rPr>
              <a:t>2. Recepción definitiva</a:t>
            </a:r>
          </a:p>
          <a:p>
            <a:pPr marL="609600" indent="-430213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s-CL" altLang="es-CL" sz="1800" b="1" dirty="0">
              <a:solidFill>
                <a:schemeClr val="accent2"/>
              </a:solidFill>
            </a:endParaRPr>
          </a:p>
          <a:p>
            <a:pPr marL="609600" indent="-430213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altLang="es-CL" sz="1600" dirty="0"/>
              <a:t>El problema de los espacios públicos.</a:t>
            </a:r>
            <a:endParaRPr lang="es-ES" altLang="es-CL" sz="1600" dirty="0"/>
          </a:p>
          <a:p>
            <a:pPr marL="1322388" lvl="1" indent="-5334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s-ES" altLang="es-CL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2225"/>
            <a:ext cx="8261350" cy="10398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CL" altLang="es-CL" sz="2400" b="1" dirty="0">
                <a:solidFill>
                  <a:schemeClr val="tx2">
                    <a:lumMod val="50000"/>
                  </a:schemeClr>
                </a:solidFill>
              </a:rPr>
              <a:t>Caso: Campamento Manuel Bustos</a:t>
            </a:r>
            <a:endParaRPr lang="es-ES" altLang="es-CL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53050" y="1125538"/>
            <a:ext cx="3263900" cy="1223962"/>
          </a:xfrm>
        </p:spPr>
        <p:txBody>
          <a:bodyPr/>
          <a:lstStyle/>
          <a:p>
            <a:r>
              <a:rPr lang="es-CL" altLang="es-CL" sz="1600" b="1"/>
              <a:t>Campamento más grande de Chile</a:t>
            </a:r>
          </a:p>
          <a:p>
            <a:r>
              <a:rPr lang="es-CL" altLang="es-CL" sz="1600" b="1"/>
              <a:t>1.087 familias</a:t>
            </a:r>
          </a:p>
          <a:p>
            <a:r>
              <a:rPr lang="es-ES" sz="1600" b="1"/>
              <a:t>55 hectáreas</a:t>
            </a:r>
            <a:endParaRPr lang="es-CL" altLang="es-CL" sz="1600" b="1"/>
          </a:p>
        </p:txBody>
      </p:sp>
      <p:pic>
        <p:nvPicPr>
          <p:cNvPr id="53251" name="Imagen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25538"/>
            <a:ext cx="52451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Imagen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2320925"/>
            <a:ext cx="3457575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Imagen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7988" y="4378325"/>
            <a:ext cx="3497262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250825" y="6599238"/>
            <a:ext cx="27352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s-CL" sz="1000" b="1">
                <a:solidFill>
                  <a:srgbClr val="FF0000"/>
                </a:solidFill>
              </a:rPr>
              <a:t>Fuente: Archivo personal</a:t>
            </a:r>
            <a:endParaRPr lang="es-ES" altLang="es-CL" sz="1000" b="1">
              <a:solidFill>
                <a:srgbClr val="FF0000"/>
              </a:solidFill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5430838" y="4159250"/>
            <a:ext cx="2735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s-CL" sz="1000" b="1">
                <a:solidFill>
                  <a:srgbClr val="FF0000"/>
                </a:solidFill>
              </a:rPr>
              <a:t>Fuente: Archivo personal</a:t>
            </a:r>
            <a:endParaRPr lang="es-ES" altLang="es-CL" sz="1000" b="1">
              <a:solidFill>
                <a:srgbClr val="FF0000"/>
              </a:solidFill>
            </a:endParaRPr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>
            <a:off x="5413375" y="6613525"/>
            <a:ext cx="27352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s-CL" sz="1000" b="1">
                <a:solidFill>
                  <a:srgbClr val="FF0000"/>
                </a:solidFill>
              </a:rPr>
              <a:t>Fuente: Archivo personal</a:t>
            </a:r>
            <a:endParaRPr lang="es-ES" altLang="es-CL" sz="1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sz="3400" b="1" dirty="0">
                <a:solidFill>
                  <a:schemeClr val="accent1">
                    <a:lumMod val="75000"/>
                  </a:schemeClr>
                </a:solidFill>
              </a:rPr>
              <a:t>conclusiones</a:t>
            </a: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250825" y="2008584"/>
            <a:ext cx="8497888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71463" algn="just">
              <a:buFont typeface="Wingdings" pitchFamily="2" charset="2"/>
              <a:buChar char="Ø"/>
            </a:pPr>
            <a:r>
              <a:rPr lang="es-CL" dirty="0"/>
              <a:t> </a:t>
            </a:r>
            <a:r>
              <a:rPr lang="es-CL" sz="2000" dirty="0">
                <a:latin typeface="+mn-lt"/>
              </a:rPr>
              <a:t>Soluciones binarias resultan poco eficientes, se requieren instrumentos flexibles y participación tanto del Estado como de los ocupantes para su eficiente implementación.</a:t>
            </a:r>
          </a:p>
          <a:p>
            <a:pPr marL="271463" algn="just">
              <a:buFont typeface="Wingdings" pitchFamily="2" charset="2"/>
              <a:buChar char="Ø"/>
            </a:pPr>
            <a:endParaRPr lang="es-CL" sz="2000" dirty="0">
              <a:latin typeface="+mn-lt"/>
            </a:endParaRPr>
          </a:p>
          <a:p>
            <a:pPr marL="271463" algn="just">
              <a:buFont typeface="Wingdings" pitchFamily="2" charset="2"/>
              <a:buChar char="Ø"/>
            </a:pPr>
            <a:r>
              <a:rPr lang="es-CL" sz="2000" dirty="0">
                <a:latin typeface="+mn-lt"/>
              </a:rPr>
              <a:t>Las leyes de regularización deben tender </a:t>
            </a:r>
            <a:r>
              <a:rPr lang="es-CL" sz="2000" dirty="0" smtClean="0">
                <a:latin typeface="+mn-lt"/>
              </a:rPr>
              <a:t>a </a:t>
            </a:r>
            <a:r>
              <a:rPr lang="es-CL" sz="2000" dirty="0">
                <a:latin typeface="+mn-lt"/>
              </a:rPr>
              <a:t>simplificar los procesos evitando la excesiva burocracia que no hace sino perpetuar las condiciones de irregularidad.</a:t>
            </a:r>
          </a:p>
          <a:p>
            <a:pPr marL="271463" algn="just"/>
            <a:endParaRPr lang="es-CL" sz="2000" dirty="0">
              <a:latin typeface="+mn-lt"/>
            </a:endParaRPr>
          </a:p>
          <a:p>
            <a:pPr marL="271463" algn="just">
              <a:buFont typeface="Wingdings" pitchFamily="2" charset="2"/>
              <a:buChar char="Ø"/>
            </a:pPr>
            <a:r>
              <a:rPr lang="es-CL" sz="2000" dirty="0">
                <a:latin typeface="+mn-lt"/>
              </a:rPr>
              <a:t>Se requieren soluciones jurídicas claras que no generen problemas de interpretación sobre sus efectos y que no perpetúen la inseguridad luego del proceso de regularización.</a:t>
            </a:r>
          </a:p>
          <a:p>
            <a:pPr marL="271463" algn="just">
              <a:buFont typeface="Wingdings" pitchFamily="2" charset="2"/>
              <a:buNone/>
            </a:pPr>
            <a:endParaRPr lang="es-CL" sz="2000" dirty="0">
              <a:latin typeface="+mn-lt"/>
            </a:endParaRPr>
          </a:p>
          <a:p>
            <a:pPr marL="271463" algn="ctr"/>
            <a:endParaRPr lang="es-CL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>
          <a:xfrm>
            <a:off x="642938" y="4648200"/>
            <a:ext cx="6553200" cy="45720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CL" dirty="0"/>
          </a:p>
        </p:txBody>
      </p:sp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s-CL" sz="2800" dirty="0">
                <a:ln w="12700">
                  <a:solidFill>
                    <a:schemeClr val="tx1"/>
                  </a:solidFill>
                </a:ln>
              </a:rPr>
              <a:t>1. Breve sinopsis de la urbanización del suelo en chile.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31640" y="2420889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b="1" dirty="0">
                <a:latin typeface="+mn-lt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40301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31006" y="151179"/>
            <a:ext cx="8281988" cy="6555641"/>
          </a:xfrm>
          <a:prstGeom prst="rect">
            <a:avLst/>
          </a:prstGeom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100" b="1" dirty="0"/>
              <a:t>Concepto: proceso constructivo que consiste en convertir el suelo rural en urbanizado, dotándolo de las redes de servicios públicos e infraestructura básica para dejarlo apto para edificar.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1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100" b="1" dirty="0"/>
              <a:t>A.- </a:t>
            </a:r>
            <a:r>
              <a:rPr lang="es-CL" sz="2100" dirty="0"/>
              <a:t>Decisión de planificador urbano de crear o extender el límite urbano, mediante la aprobación de un </a:t>
            </a:r>
            <a:r>
              <a:rPr lang="es-CL" sz="2100" dirty="0" smtClean="0"/>
              <a:t>Instrumento de Planificación Territorial (IPT).</a:t>
            </a:r>
            <a:endParaRPr lang="es-CL" sz="21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100" dirty="0"/>
              <a:t>Planes Reguladores pueden ser Intercomunales (varias comunas que conforman una conurbación) y Comunales (una comuna).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1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100" b="1" dirty="0"/>
              <a:t>B.- </a:t>
            </a:r>
            <a:r>
              <a:rPr lang="es-CL" sz="2100" dirty="0"/>
              <a:t>Legislación en la materia: En Chile la ley que regula estas materias se denomina Ley General de Urbanismo y Construcciones (LGUC), del año 1976, y la Ordenanza General de Urbanismo y Construcciones (OGUC), del año 1992.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100" dirty="0"/>
              <a:t>	Últimas modificaciones legales, leyes 20.958 mitigaciones y aportes al espacio público y 21.078 transparencia del mercado del suelo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67544" y="836712"/>
            <a:ext cx="8280920" cy="56630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b="1" dirty="0"/>
              <a:t>C.- </a:t>
            </a:r>
            <a:r>
              <a:rPr lang="es-CL" sz="2000" dirty="0"/>
              <a:t>En cuanto a las </a:t>
            </a:r>
            <a:r>
              <a:rPr lang="es-CL" sz="2000" b="1" dirty="0"/>
              <a:t>obras de urbanización</a:t>
            </a:r>
            <a:r>
              <a:rPr lang="es-CL" sz="2000" dirty="0"/>
              <a:t>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	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	Art. 134 LGUC enumera cuales son las obras de urbanización que se deben ejecutar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i="1" dirty="0"/>
              <a:t>«Para urbanizar un terreno, el propietario del mismo deberá ejecutar, a su costa, el pavimento de las calles y pasajes, las plantaciones y obras de ornato, las instalaciones sanitarias y energéticas, con sus obras de alimentación y desagües de aguas servidas y de aguas lluvias, y las obras de defensa y de servicios del terrenos».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	Art. 70 LGUC obligación  de efectuar las </a:t>
            </a:r>
            <a:r>
              <a:rPr lang="es-CL" sz="2000" b="1" dirty="0"/>
              <a:t>cesiones gratuitas </a:t>
            </a:r>
            <a:r>
              <a:rPr lang="es-CL" sz="2000" dirty="0"/>
              <a:t>para circulación, áreas verdes, actividades deportivas y recreacionales y de equipamiento.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	Art. 2.2.5. OGUC se definen </a:t>
            </a:r>
            <a:r>
              <a:rPr lang="es-CL" sz="2000" b="1" dirty="0"/>
              <a:t>los porcentajes de superficies </a:t>
            </a:r>
            <a:r>
              <a:rPr lang="es-CL" sz="2000" dirty="0"/>
              <a:t>a ceder según tabla que allí se contiene.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200" dirty="0">
              <a:ln w="1270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42913" y="836613"/>
            <a:ext cx="8281987" cy="5016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En cuanto a la </a:t>
            </a:r>
            <a:r>
              <a:rPr lang="es-CL" sz="2000" b="1" dirty="0"/>
              <a:t>prohibición</a:t>
            </a:r>
            <a:r>
              <a:rPr lang="es-CL" sz="2000" dirty="0"/>
              <a:t> </a:t>
            </a:r>
            <a:r>
              <a:rPr lang="es-CL" sz="2000" b="1" dirty="0"/>
              <a:t>de enajenar </a:t>
            </a:r>
            <a:r>
              <a:rPr lang="es-CL" sz="2000" dirty="0"/>
              <a:t>del artículo 136 de la LGUC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Mientras no se haya ejecutado la totalidad de las obras de urbanización no es lícito al propietario, </a:t>
            </a:r>
            <a:r>
              <a:rPr lang="es-CL" sz="2000" dirty="0" err="1"/>
              <a:t>loteador</a:t>
            </a:r>
            <a:r>
              <a:rPr lang="es-CL" sz="2000" dirty="0"/>
              <a:t> o urbanizador enajenar los lotes o sitios resultantes.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Esta prohibición admite una </a:t>
            </a:r>
            <a:r>
              <a:rPr lang="es-CL" sz="2000" u="sng" dirty="0"/>
              <a:t>excepción</a:t>
            </a:r>
            <a:r>
              <a:rPr lang="es-CL" sz="2000" dirty="0"/>
              <a:t>, que consiste en constituir alguna de las garantías a que se refiere el artículo 129 de la LGUC (boleta bancaria, póliza de seguros, y otras), otorgándose por la autoridad urbanística municipal </a:t>
            </a:r>
            <a:r>
              <a:rPr lang="es-CL" sz="2000" u="sng" dirty="0"/>
              <a:t>el certificado de urbanización garantizada</a:t>
            </a:r>
            <a:r>
              <a:rPr lang="es-CL" sz="2000" dirty="0"/>
              <a:t> que autorice la venta de lotes.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Hay una </a:t>
            </a:r>
            <a:r>
              <a:rPr lang="es-CL" sz="2000" b="1" dirty="0"/>
              <a:t>sanción penal </a:t>
            </a:r>
            <a:r>
              <a:rPr lang="es-CL" sz="2000" dirty="0"/>
              <a:t>en caso de contravención de esta prohibición en el artículo 138 LGUC.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25438" y="404813"/>
            <a:ext cx="8281987" cy="53244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Terminadas todas las obras, se procederá a la </a:t>
            </a:r>
            <a:r>
              <a:rPr lang="es-CL" sz="2000" b="1" dirty="0"/>
              <a:t>recepción definitiva de las obras</a:t>
            </a:r>
            <a:r>
              <a:rPr lang="es-CL" sz="2000" dirty="0"/>
              <a:t> de urbanización, la cual se solicitará por el propietario y el arquitecto, y el DOM otorgará el certificado de urbanización definitiva.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El </a:t>
            </a:r>
            <a:r>
              <a:rPr lang="es-CL" sz="2000" b="1" dirty="0"/>
              <a:t>efecto jurídico </a:t>
            </a:r>
            <a:r>
              <a:rPr lang="es-CL" sz="2000" dirty="0"/>
              <a:t>que se produce con la recepción definitiva de la urbanización es que por este hecho, se incorporan: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a.- Al dominio nacional, todas las calles, avenidas, áreas verdes y espacios públicos en general, contemplados en el proyecto (cesiones gratuitas) y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000" dirty="0"/>
              <a:t>b.- Al dominio municipal, los terrenos destinados a equipamiento (cesiones gratuitas), los que deberán inscribirse en el registro conservatorio para mantener la historia registral del bien raíz.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ticario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1264</TotalTime>
  <Words>4060</Words>
  <Application>Microsoft Office PowerPoint</Application>
  <PresentationFormat>Presentación en pantalla (4:3)</PresentationFormat>
  <Paragraphs>272</Paragraphs>
  <Slides>50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8" baseType="lpstr">
      <vt:lpstr>Arial</vt:lpstr>
      <vt:lpstr>Book Antiqua</vt:lpstr>
      <vt:lpstr>Calibri</vt:lpstr>
      <vt:lpstr>Century Gothic</vt:lpstr>
      <vt:lpstr>Times New Roman</vt:lpstr>
      <vt:lpstr>Wingdings</vt:lpstr>
      <vt:lpstr>Boticario</vt:lpstr>
      <vt:lpstr>Worksheet</vt:lpstr>
      <vt:lpstr>Regularización urbana en chile: instrumentos jurídicos para la regularización de loteos</vt:lpstr>
      <vt:lpstr>Introducción</vt:lpstr>
      <vt:lpstr>Introducción</vt:lpstr>
      <vt:lpstr>Introducción</vt:lpstr>
      <vt:lpstr>1. Breve sinopsis de la urbanización del suelo en chile.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1.- ¿Quién realiza la urbanización del suelo?</vt:lpstr>
      <vt:lpstr>1.- ¿Quién realiza la urbanización del suelo? </vt:lpstr>
      <vt:lpstr>1.- ¿Quién realiza la urbanización del suelo? </vt:lpstr>
      <vt:lpstr>2.- El proceso de urbanización mediante la aprobación del Permiso de Loteo</vt:lpstr>
      <vt:lpstr>2.- El proceso de urbanización mediante la aprobación del Permiso de Loteo</vt:lpstr>
      <vt:lpstr>2.- El proceso de urbanización mediante la aprobación del Permiso de Loteo</vt:lpstr>
      <vt:lpstr>2. Los asentamientos irregulares y la ciudad informal.  Algunas características y razones de su permanencia.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3. Herramientas jurídicas destinadas a la regularización de los asentamientos informales en chile.</vt:lpstr>
      <vt:lpstr>Presentación de PowerPoint</vt:lpstr>
      <vt:lpstr>1.- Ley N° 16.741 normas sobre saneamientos de los títulos de dominio y urbanización de las poblaciones en situación irregular.</vt:lpstr>
      <vt:lpstr>EXIGENCIAS A CUMPLIR</vt:lpstr>
      <vt:lpstr>Casos en que procede</vt:lpstr>
      <vt:lpstr>Casos en que procede</vt:lpstr>
      <vt:lpstr>Declaración de loteo irregular y efectos</vt:lpstr>
      <vt:lpstr>PROCEDIMIENTO DE REGULARIZACIÓN</vt:lpstr>
      <vt:lpstr>PROCEDIMIENTO DE REGULARIZACIÓN</vt:lpstr>
      <vt:lpstr>PROCEDIMIENTO DE REGULARIZACIÓN</vt:lpstr>
      <vt:lpstr>PROCEDIMIENTO DE REGULARIZACIÓN</vt:lpstr>
      <vt:lpstr>PROCEDIMIENTO DE REGULARIZACIÓN</vt:lpstr>
      <vt:lpstr>2.- Ley N° 16.282, de Sismos y Catástrofes (artículo 43)</vt:lpstr>
      <vt:lpstr>EXIGENCIAS A CUMPLIR. Casos en que procede.</vt:lpstr>
      <vt:lpstr>EXIGENCIAS A CUMPLIR. Casos en que procede.</vt:lpstr>
      <vt:lpstr>EFECTOS DE LA APLICACiÓN DE ESTA LEY.</vt:lpstr>
      <vt:lpstr>COmENTARIOS</vt:lpstr>
      <vt:lpstr>3.- Ley N° 20.234 establece un procedimiento de saneamiento y regularización de loteos.</vt:lpstr>
      <vt:lpstr>Casos en que procede y exigencias a cumplir</vt:lpstr>
      <vt:lpstr>Procedimiento de Regularización</vt:lpstr>
      <vt:lpstr>Procedimiento de Regularización</vt:lpstr>
      <vt:lpstr>Procedimiento de Regularización</vt:lpstr>
      <vt:lpstr>Efectos que se producen con la aplicación de la ley</vt:lpstr>
      <vt:lpstr>Caso: Campamento Manuel Bustos</vt:lpstr>
      <vt:lpstr>conclusiones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Regularización urbana en chile: instrumentos jurídicos para la regularización de loteos</dc:title>
  <dc:creator>SAMSUNG</dc:creator>
  <cp:lastModifiedBy>PAULINA VALENZUELA</cp:lastModifiedBy>
  <cp:revision>87</cp:revision>
  <cp:lastPrinted>2018-05-12T21:00:58Z</cp:lastPrinted>
  <dcterms:created xsi:type="dcterms:W3CDTF">2018-05-08T20:53:29Z</dcterms:created>
  <dcterms:modified xsi:type="dcterms:W3CDTF">2018-05-24T15:22:09Z</dcterms:modified>
</cp:coreProperties>
</file>