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92" r:id="rId4"/>
    <p:sldId id="306" r:id="rId5"/>
    <p:sldId id="302" r:id="rId6"/>
    <p:sldId id="301" r:id="rId7"/>
    <p:sldId id="303" r:id="rId8"/>
    <p:sldId id="300" r:id="rId9"/>
    <p:sldId id="307" r:id="rId10"/>
    <p:sldId id="308" r:id="rId11"/>
    <p:sldId id="309" r:id="rId12"/>
    <p:sldId id="304" r:id="rId13"/>
    <p:sldId id="275" r:id="rId14"/>
    <p:sldId id="310" r:id="rId15"/>
    <p:sldId id="294" r:id="rId16"/>
    <p:sldId id="311" r:id="rId17"/>
    <p:sldId id="297" r:id="rId18"/>
    <p:sldId id="298" r:id="rId19"/>
    <p:sldId id="312" r:id="rId20"/>
    <p:sldId id="293" r:id="rId21"/>
    <p:sldId id="313" r:id="rId22"/>
    <p:sldId id="299" r:id="rId23"/>
    <p:sldId id="261" r:id="rId24"/>
  </p:sldIdLst>
  <p:sldSz cx="12188825" cy="6858000"/>
  <p:notesSz cx="6858000" cy="9144000"/>
  <p:defaultTextStyle>
    <a:defPPr>
      <a:defRPr lang="es-ES"/>
    </a:defPPr>
    <a:lvl1pPr marL="0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4751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9502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44253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59004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73756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88507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03258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18009" algn="l" defTabSz="61475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375E"/>
    <a:srgbClr val="FF9900"/>
    <a:srgbClr val="374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93" autoAdjust="0"/>
    <p:restoredTop sz="92377" autoAdjust="0"/>
  </p:normalViewPr>
  <p:slideViewPr>
    <p:cSldViewPr snapToGrid="0" snapToObjects="1">
      <p:cViewPr>
        <p:scale>
          <a:sx n="80" d="100"/>
          <a:sy n="80" d="100"/>
        </p:scale>
        <p:origin x="-798" y="-54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D7249-586C-447B-AA01-B9422D9C7605}" type="doc">
      <dgm:prSet loTypeId="urn:microsoft.com/office/officeart/2005/8/layout/pyramid4" loCatId="pyramid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CADD3425-DB86-4241-9677-24F25231670F}">
      <dgm:prSet phldrT="[Texto]" custT="1"/>
      <dgm:spPr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</dgm:spPr>
      <dgm:t>
        <a:bodyPr/>
        <a:lstStyle/>
        <a:p>
          <a:r>
            <a:rPr lang="es-ES" sz="1400" b="1" dirty="0" smtClean="0">
              <a:solidFill>
                <a:schemeClr val="bg1"/>
              </a:solidFill>
              <a:effectLst/>
              <a:latin typeface="gobCL"/>
            </a:rPr>
            <a:t>ALUMNO PRE / POS GRADO</a:t>
          </a:r>
        </a:p>
        <a:p>
          <a:endParaRPr lang="es-ES" sz="1400" b="1" dirty="0">
            <a:solidFill>
              <a:srgbClr val="FFC000"/>
            </a:solidFill>
            <a:effectLst/>
            <a:latin typeface="gobCL"/>
          </a:endParaRPr>
        </a:p>
      </dgm:t>
    </dgm:pt>
    <dgm:pt modelId="{145D423D-181F-4988-BC0B-1A244EAC8657}" type="parTrans" cxnId="{926A9388-FABA-4210-8701-F5FC5C14A4DA}">
      <dgm:prSet/>
      <dgm:spPr/>
      <dgm:t>
        <a:bodyPr/>
        <a:lstStyle/>
        <a:p>
          <a:endParaRPr lang="es-ES"/>
        </a:p>
      </dgm:t>
    </dgm:pt>
    <dgm:pt modelId="{07D8E055-7D02-4B2F-8C18-B16AB25344FC}" type="sibTrans" cxnId="{926A9388-FABA-4210-8701-F5FC5C14A4DA}">
      <dgm:prSet/>
      <dgm:spPr/>
      <dgm:t>
        <a:bodyPr/>
        <a:lstStyle/>
        <a:p>
          <a:endParaRPr lang="es-ES"/>
        </a:p>
      </dgm:t>
    </dgm:pt>
    <dgm:pt modelId="{3F3DF9FB-F526-4BF0-9014-3D82301D6387}">
      <dgm:prSet phldrT="[Texto]" custT="1"/>
      <dgm:spPr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</dgm:spPr>
      <dgm:t>
        <a:bodyPr/>
        <a:lstStyle/>
        <a:p>
          <a:endParaRPr lang="es-ES" sz="9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A1BE81F-CA9C-44AA-AC41-FAD53E15489C}" type="parTrans" cxnId="{310AABDC-2851-4438-99C7-A1E1073EBB2C}">
      <dgm:prSet/>
      <dgm:spPr/>
      <dgm:t>
        <a:bodyPr/>
        <a:lstStyle/>
        <a:p>
          <a:endParaRPr lang="es-ES"/>
        </a:p>
      </dgm:t>
    </dgm:pt>
    <dgm:pt modelId="{E894634D-9E08-4839-8CEA-015958F683EA}" type="sibTrans" cxnId="{310AABDC-2851-4438-99C7-A1E1073EBB2C}">
      <dgm:prSet/>
      <dgm:spPr/>
      <dgm:t>
        <a:bodyPr/>
        <a:lstStyle/>
        <a:p>
          <a:endParaRPr lang="es-ES"/>
        </a:p>
      </dgm:t>
    </dgm:pt>
    <dgm:pt modelId="{33599A1C-DBBD-4FC8-8264-97AAFA0D1560}">
      <dgm:prSet phldrT="[Texto]" custT="1"/>
      <dgm:spPr/>
      <dgm:t>
        <a:bodyPr/>
        <a:lstStyle/>
        <a:p>
          <a:endParaRPr lang="es-ES" sz="1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4DAE4A-93BD-4C80-9099-B56E197F1763}" type="parTrans" cxnId="{BFFED89D-F6EA-4CCB-A63C-8D0EC359D528}">
      <dgm:prSet/>
      <dgm:spPr/>
      <dgm:t>
        <a:bodyPr/>
        <a:lstStyle/>
        <a:p>
          <a:endParaRPr lang="es-ES"/>
        </a:p>
      </dgm:t>
    </dgm:pt>
    <dgm:pt modelId="{51A57FD2-FBD5-4131-BC51-101AFC2097E2}" type="sibTrans" cxnId="{BFFED89D-F6EA-4CCB-A63C-8D0EC359D528}">
      <dgm:prSet/>
      <dgm:spPr/>
      <dgm:t>
        <a:bodyPr/>
        <a:lstStyle/>
        <a:p>
          <a:endParaRPr lang="es-ES"/>
        </a:p>
      </dgm:t>
    </dgm:pt>
    <dgm:pt modelId="{DA79EF74-6A2E-4DC1-9CF3-570878B204E8}">
      <dgm:prSet phldrT="[Texto]" custT="1"/>
      <dgm:spPr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</dgm:spPr>
      <dgm:t>
        <a:bodyPr/>
        <a:lstStyle/>
        <a:p>
          <a:endParaRPr lang="es-ES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6BB8B2B-7603-45E4-AD90-75E58E2F4F36}" type="parTrans" cxnId="{AA352044-A3E9-4135-8037-8C727398D8AA}">
      <dgm:prSet/>
      <dgm:spPr/>
      <dgm:t>
        <a:bodyPr/>
        <a:lstStyle/>
        <a:p>
          <a:endParaRPr lang="es-ES"/>
        </a:p>
      </dgm:t>
    </dgm:pt>
    <dgm:pt modelId="{4B92B65F-8EE2-44F0-9C1C-F595DD527DDA}" type="sibTrans" cxnId="{AA352044-A3E9-4135-8037-8C727398D8AA}">
      <dgm:prSet/>
      <dgm:spPr/>
      <dgm:t>
        <a:bodyPr/>
        <a:lstStyle/>
        <a:p>
          <a:endParaRPr lang="es-ES"/>
        </a:p>
      </dgm:t>
    </dgm:pt>
    <dgm:pt modelId="{8A2B1D5D-4ECF-4C11-99D5-9384B6A98D93}" type="pres">
      <dgm:prSet presAssocID="{B69D7249-586C-447B-AA01-B9422D9C7605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A8D5F42-6AAE-4D29-83BA-A06C65931102}" type="pres">
      <dgm:prSet presAssocID="{B69D7249-586C-447B-AA01-B9422D9C7605}" presName="triangle1" presStyleLbl="node1" presStyleIdx="0" presStyleCnt="4" custLinFactNeighborX="7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F23A2E-639B-4C8A-A030-C87474256580}" type="pres">
      <dgm:prSet presAssocID="{B69D7249-586C-447B-AA01-B9422D9C7605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A15E3B-1471-4713-A0CD-71B7DCC20841}" type="pres">
      <dgm:prSet presAssocID="{B69D7249-586C-447B-AA01-B9422D9C7605}" presName="triangle3" presStyleLbl="node1" presStyleIdx="2" presStyleCnt="4" custLinFactNeighborX="781" custLinFactNeighborY="15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AE5057-BE94-4527-9BFF-50C9D2978746}" type="pres">
      <dgm:prSet presAssocID="{B69D7249-586C-447B-AA01-B9422D9C7605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674114B-5CF9-4B2E-B6D7-ECD7F29E6EE0}" type="presOf" srcId="{CADD3425-DB86-4241-9677-24F25231670F}" destId="{DA8D5F42-6AAE-4D29-83BA-A06C65931102}" srcOrd="0" destOrd="0" presId="urn:microsoft.com/office/officeart/2005/8/layout/pyramid4"/>
    <dgm:cxn modelId="{C56C5DD1-C487-4565-B6D2-0D6A1BD9E95C}" type="presOf" srcId="{3F3DF9FB-F526-4BF0-9014-3D82301D6387}" destId="{D7F23A2E-639B-4C8A-A030-C87474256580}" srcOrd="0" destOrd="0" presId="urn:microsoft.com/office/officeart/2005/8/layout/pyramid4"/>
    <dgm:cxn modelId="{25EAE155-24F3-4EB0-884B-8B3DC275EF3F}" type="presOf" srcId="{B69D7249-586C-447B-AA01-B9422D9C7605}" destId="{8A2B1D5D-4ECF-4C11-99D5-9384B6A98D93}" srcOrd="0" destOrd="0" presId="urn:microsoft.com/office/officeart/2005/8/layout/pyramid4"/>
    <dgm:cxn modelId="{926A9388-FABA-4210-8701-F5FC5C14A4DA}" srcId="{B69D7249-586C-447B-AA01-B9422D9C7605}" destId="{CADD3425-DB86-4241-9677-24F25231670F}" srcOrd="0" destOrd="0" parTransId="{145D423D-181F-4988-BC0B-1A244EAC8657}" sibTransId="{07D8E055-7D02-4B2F-8C18-B16AB25344FC}"/>
    <dgm:cxn modelId="{310AABDC-2851-4438-99C7-A1E1073EBB2C}" srcId="{B69D7249-586C-447B-AA01-B9422D9C7605}" destId="{3F3DF9FB-F526-4BF0-9014-3D82301D6387}" srcOrd="1" destOrd="0" parTransId="{1A1BE81F-CA9C-44AA-AC41-FAD53E15489C}" sibTransId="{E894634D-9E08-4839-8CEA-015958F683EA}"/>
    <dgm:cxn modelId="{AA352044-A3E9-4135-8037-8C727398D8AA}" srcId="{B69D7249-586C-447B-AA01-B9422D9C7605}" destId="{DA79EF74-6A2E-4DC1-9CF3-570878B204E8}" srcOrd="3" destOrd="0" parTransId="{56BB8B2B-7603-45E4-AD90-75E58E2F4F36}" sibTransId="{4B92B65F-8EE2-44F0-9C1C-F595DD527DDA}"/>
    <dgm:cxn modelId="{BDF747E3-090F-467D-85AB-163A29BAD497}" type="presOf" srcId="{33599A1C-DBBD-4FC8-8264-97AAFA0D1560}" destId="{57A15E3B-1471-4713-A0CD-71B7DCC20841}" srcOrd="0" destOrd="0" presId="urn:microsoft.com/office/officeart/2005/8/layout/pyramid4"/>
    <dgm:cxn modelId="{CFACE373-A86B-41D9-BA24-310327B57884}" type="presOf" srcId="{DA79EF74-6A2E-4DC1-9CF3-570878B204E8}" destId="{A6AE5057-BE94-4527-9BFF-50C9D2978746}" srcOrd="0" destOrd="0" presId="urn:microsoft.com/office/officeart/2005/8/layout/pyramid4"/>
    <dgm:cxn modelId="{BFFED89D-F6EA-4CCB-A63C-8D0EC359D528}" srcId="{B69D7249-586C-447B-AA01-B9422D9C7605}" destId="{33599A1C-DBBD-4FC8-8264-97AAFA0D1560}" srcOrd="2" destOrd="0" parTransId="{124DAE4A-93BD-4C80-9099-B56E197F1763}" sibTransId="{51A57FD2-FBD5-4131-BC51-101AFC2097E2}"/>
    <dgm:cxn modelId="{370E855A-76B5-4D70-8786-DDB2F367B3D5}" type="presParOf" srcId="{8A2B1D5D-4ECF-4C11-99D5-9384B6A98D93}" destId="{DA8D5F42-6AAE-4D29-83BA-A06C65931102}" srcOrd="0" destOrd="0" presId="urn:microsoft.com/office/officeart/2005/8/layout/pyramid4"/>
    <dgm:cxn modelId="{840C4580-9187-438D-B70B-A55F89D69E56}" type="presParOf" srcId="{8A2B1D5D-4ECF-4C11-99D5-9384B6A98D93}" destId="{D7F23A2E-639B-4C8A-A030-C87474256580}" srcOrd="1" destOrd="0" presId="urn:microsoft.com/office/officeart/2005/8/layout/pyramid4"/>
    <dgm:cxn modelId="{F7DDCE2E-4C1C-47DC-B008-EA397E4E6EC7}" type="presParOf" srcId="{8A2B1D5D-4ECF-4C11-99D5-9384B6A98D93}" destId="{57A15E3B-1471-4713-A0CD-71B7DCC20841}" srcOrd="2" destOrd="0" presId="urn:microsoft.com/office/officeart/2005/8/layout/pyramid4"/>
    <dgm:cxn modelId="{A280DF82-3440-43A0-8AFB-BA51DEE60190}" type="presParOf" srcId="{8A2B1D5D-4ECF-4C11-99D5-9384B6A98D93}" destId="{A6AE5057-BE94-4527-9BFF-50C9D2978746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F89F69-9F7D-401B-B805-492E5CEB3F61}" type="doc">
      <dgm:prSet loTypeId="urn:microsoft.com/office/officeart/2005/8/layout/chevron1" loCatId="process" qsTypeId="urn:microsoft.com/office/officeart/2005/8/quickstyle/3d9" qsCatId="3D" csTypeId="urn:microsoft.com/office/officeart/2005/8/colors/accent1_4" csCatId="accent1" phldr="1"/>
      <dgm:spPr/>
    </dgm:pt>
    <dgm:pt modelId="{EA1251EA-D9AB-4E60-B515-CB345BA3705E}">
      <dgm:prSet phldrT="[Texto]"/>
      <dgm:spPr/>
      <dgm:t>
        <a:bodyPr/>
        <a:lstStyle/>
        <a:p>
          <a:r>
            <a:rPr lang="es-MX" dirty="0" smtClean="0"/>
            <a:t>Postulación (45 Días)</a:t>
          </a:r>
          <a:endParaRPr lang="es-ES" dirty="0"/>
        </a:p>
      </dgm:t>
    </dgm:pt>
    <dgm:pt modelId="{C74C02E9-DF5E-4F0A-AF9C-CD564F3FC253}" type="parTrans" cxnId="{9C1F59F6-408D-4533-A0B2-2D221789215D}">
      <dgm:prSet/>
      <dgm:spPr/>
      <dgm:t>
        <a:bodyPr/>
        <a:lstStyle/>
        <a:p>
          <a:endParaRPr lang="es-ES"/>
        </a:p>
      </dgm:t>
    </dgm:pt>
    <dgm:pt modelId="{734BD1A6-A937-4BC7-85E3-A5427341B67D}" type="sibTrans" cxnId="{9C1F59F6-408D-4533-A0B2-2D221789215D}">
      <dgm:prSet/>
      <dgm:spPr/>
      <dgm:t>
        <a:bodyPr/>
        <a:lstStyle/>
        <a:p>
          <a:endParaRPr lang="es-ES"/>
        </a:p>
      </dgm:t>
    </dgm:pt>
    <dgm:pt modelId="{4C3CBBC9-701F-4AD6-A470-DCCA830A79DE}">
      <dgm:prSet phldrT="[Texto]"/>
      <dgm:spPr/>
      <dgm:t>
        <a:bodyPr/>
        <a:lstStyle/>
        <a:p>
          <a:r>
            <a:rPr lang="es-MX" b="0" dirty="0" smtClean="0">
              <a:effectLst/>
            </a:rPr>
            <a:t>Ejecución Emprendimiento   (</a:t>
          </a:r>
          <a:r>
            <a:rPr lang="es-MX" b="0" dirty="0" smtClean="0">
              <a:effectLst/>
            </a:rPr>
            <a:t>12 </a:t>
          </a:r>
          <a:r>
            <a:rPr lang="es-MX" b="0" dirty="0" smtClean="0">
              <a:effectLst/>
            </a:rPr>
            <a:t>Meses)</a:t>
          </a:r>
          <a:endParaRPr lang="es-ES" b="0" dirty="0">
            <a:effectLst/>
          </a:endParaRPr>
        </a:p>
      </dgm:t>
    </dgm:pt>
    <dgm:pt modelId="{260BD99C-B38B-44B3-A65B-1C8FD074F739}" type="parTrans" cxnId="{A330FE46-FE1A-43AA-AB66-C4C19EB4059F}">
      <dgm:prSet/>
      <dgm:spPr/>
      <dgm:t>
        <a:bodyPr/>
        <a:lstStyle/>
        <a:p>
          <a:endParaRPr lang="es-ES"/>
        </a:p>
      </dgm:t>
    </dgm:pt>
    <dgm:pt modelId="{9554C22F-A13B-4C4A-B7D9-C087F82E347A}" type="sibTrans" cxnId="{A330FE46-FE1A-43AA-AB66-C4C19EB4059F}">
      <dgm:prSet/>
      <dgm:spPr/>
      <dgm:t>
        <a:bodyPr/>
        <a:lstStyle/>
        <a:p>
          <a:endParaRPr lang="es-ES"/>
        </a:p>
      </dgm:t>
    </dgm:pt>
    <dgm:pt modelId="{8F017C15-F070-42D6-B913-B55277D968E9}" type="pres">
      <dgm:prSet presAssocID="{04F89F69-9F7D-401B-B805-492E5CEB3F61}" presName="Name0" presStyleCnt="0">
        <dgm:presLayoutVars>
          <dgm:dir/>
          <dgm:animLvl val="lvl"/>
          <dgm:resizeHandles val="exact"/>
        </dgm:presLayoutVars>
      </dgm:prSet>
      <dgm:spPr/>
    </dgm:pt>
    <dgm:pt modelId="{CFC5485A-A625-4445-B95B-BF11B297CDF7}" type="pres">
      <dgm:prSet presAssocID="{EA1251EA-D9AB-4E60-B515-CB345BA3705E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19D5B1-61CD-482B-98B3-38D78B57ABEC}" type="pres">
      <dgm:prSet presAssocID="{734BD1A6-A937-4BC7-85E3-A5427341B67D}" presName="parTxOnlySpace" presStyleCnt="0"/>
      <dgm:spPr/>
    </dgm:pt>
    <dgm:pt modelId="{EE6EFE4C-0276-49AF-B0D8-0DD5003F63A5}" type="pres">
      <dgm:prSet presAssocID="{4C3CBBC9-701F-4AD6-A470-DCCA830A79DE}" presName="parTxOnly" presStyleLbl="node1" presStyleIdx="1" presStyleCnt="2" custLinFactNeighborX="821" custLinFactNeighborY="-106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330FE46-FE1A-43AA-AB66-C4C19EB4059F}" srcId="{04F89F69-9F7D-401B-B805-492E5CEB3F61}" destId="{4C3CBBC9-701F-4AD6-A470-DCCA830A79DE}" srcOrd="1" destOrd="0" parTransId="{260BD99C-B38B-44B3-A65B-1C8FD074F739}" sibTransId="{9554C22F-A13B-4C4A-B7D9-C087F82E347A}"/>
    <dgm:cxn modelId="{B7580F02-26B2-441A-AEC2-C822E1A98ED8}" type="presOf" srcId="{04F89F69-9F7D-401B-B805-492E5CEB3F61}" destId="{8F017C15-F070-42D6-B913-B55277D968E9}" srcOrd="0" destOrd="0" presId="urn:microsoft.com/office/officeart/2005/8/layout/chevron1"/>
    <dgm:cxn modelId="{9C1F59F6-408D-4533-A0B2-2D221789215D}" srcId="{04F89F69-9F7D-401B-B805-492E5CEB3F61}" destId="{EA1251EA-D9AB-4E60-B515-CB345BA3705E}" srcOrd="0" destOrd="0" parTransId="{C74C02E9-DF5E-4F0A-AF9C-CD564F3FC253}" sibTransId="{734BD1A6-A937-4BC7-85E3-A5427341B67D}"/>
    <dgm:cxn modelId="{FA9896DF-17A6-4DD9-A863-918B82ACAB07}" type="presOf" srcId="{4C3CBBC9-701F-4AD6-A470-DCCA830A79DE}" destId="{EE6EFE4C-0276-49AF-B0D8-0DD5003F63A5}" srcOrd="0" destOrd="0" presId="urn:microsoft.com/office/officeart/2005/8/layout/chevron1"/>
    <dgm:cxn modelId="{12F099CD-CFFF-4716-BE19-924395F5E21A}" type="presOf" srcId="{EA1251EA-D9AB-4E60-B515-CB345BA3705E}" destId="{CFC5485A-A625-4445-B95B-BF11B297CDF7}" srcOrd="0" destOrd="0" presId="urn:microsoft.com/office/officeart/2005/8/layout/chevron1"/>
    <dgm:cxn modelId="{1899348C-1FBD-41B8-946E-BA48AABF0310}" type="presParOf" srcId="{8F017C15-F070-42D6-B913-B55277D968E9}" destId="{CFC5485A-A625-4445-B95B-BF11B297CDF7}" srcOrd="0" destOrd="0" presId="urn:microsoft.com/office/officeart/2005/8/layout/chevron1"/>
    <dgm:cxn modelId="{6845EEAF-C3EB-4F4C-8D7C-7E1507E80F9E}" type="presParOf" srcId="{8F017C15-F070-42D6-B913-B55277D968E9}" destId="{7619D5B1-61CD-482B-98B3-38D78B57ABEC}" srcOrd="1" destOrd="0" presId="urn:microsoft.com/office/officeart/2005/8/layout/chevron1"/>
    <dgm:cxn modelId="{43A43163-5B8E-4AB0-B81C-BBF58AE9D3C8}" type="presParOf" srcId="{8F017C15-F070-42D6-B913-B55277D968E9}" destId="{EE6EFE4C-0276-49AF-B0D8-0DD5003F63A5}" srcOrd="2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D5F42-6AAE-4D29-83BA-A06C65931102}">
      <dsp:nvSpPr>
        <dsp:cNvPr id="0" name=""/>
        <dsp:cNvSpPr/>
      </dsp:nvSpPr>
      <dsp:spPr>
        <a:xfrm>
          <a:off x="2009273" y="0"/>
          <a:ext cx="2107421" cy="2107421"/>
        </a:xfrm>
        <a:prstGeom prst="triangle">
          <a:avLst/>
        </a:prstGeom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bg1"/>
              </a:solidFill>
              <a:effectLst/>
              <a:latin typeface="gobCL"/>
            </a:rPr>
            <a:t>ALUMNO PRE / POS GRADO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>
            <a:solidFill>
              <a:srgbClr val="FFC000"/>
            </a:solidFill>
            <a:effectLst/>
            <a:latin typeface="gobCL"/>
          </a:endParaRPr>
        </a:p>
      </dsp:txBody>
      <dsp:txXfrm>
        <a:off x="2536128" y="1053711"/>
        <a:ext cx="1053711" cy="1053710"/>
      </dsp:txXfrm>
    </dsp:sp>
    <dsp:sp modelId="{D7F23A2E-639B-4C8A-A030-C87474256580}">
      <dsp:nvSpPr>
        <dsp:cNvPr id="0" name=""/>
        <dsp:cNvSpPr/>
      </dsp:nvSpPr>
      <dsp:spPr>
        <a:xfrm>
          <a:off x="940579" y="2107421"/>
          <a:ext cx="2107421" cy="2107421"/>
        </a:xfrm>
        <a:prstGeom prst="triangle">
          <a:avLst/>
        </a:prstGeom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67434" y="3161132"/>
        <a:ext cx="1053711" cy="1053710"/>
      </dsp:txXfrm>
    </dsp:sp>
    <dsp:sp modelId="{57A15E3B-1471-4713-A0CD-71B7DCC20841}">
      <dsp:nvSpPr>
        <dsp:cNvPr id="0" name=""/>
        <dsp:cNvSpPr/>
      </dsp:nvSpPr>
      <dsp:spPr>
        <a:xfrm rot="10800000">
          <a:off x="2010748" y="2107421"/>
          <a:ext cx="2107421" cy="2107421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2537603" y="2107421"/>
        <a:ext cx="1053711" cy="1053710"/>
      </dsp:txXfrm>
    </dsp:sp>
    <dsp:sp modelId="{A6AE5057-BE94-4527-9BFF-50C9D2978746}">
      <dsp:nvSpPr>
        <dsp:cNvPr id="0" name=""/>
        <dsp:cNvSpPr/>
      </dsp:nvSpPr>
      <dsp:spPr>
        <a:xfrm>
          <a:off x="3048000" y="2107421"/>
          <a:ext cx="2107421" cy="2107421"/>
        </a:xfrm>
        <a:prstGeom prst="triangle">
          <a:avLst/>
        </a:prstGeom>
        <a:solidFill>
          <a:schemeClr val="accent1">
            <a:lumMod val="75000"/>
          </a:schemeClr>
        </a:solidFill>
        <a:ln w="38100">
          <a:solidFill>
            <a:srgbClr val="17375E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74855" y="3161132"/>
        <a:ext cx="1053711" cy="1053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5485A-A625-4445-B95B-BF11B297CDF7}">
      <dsp:nvSpPr>
        <dsp:cNvPr id="0" name=""/>
        <dsp:cNvSpPr/>
      </dsp:nvSpPr>
      <dsp:spPr>
        <a:xfrm>
          <a:off x="6529" y="1648208"/>
          <a:ext cx="3903416" cy="1561366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Postulación (45 Días)</a:t>
          </a:r>
          <a:endParaRPr lang="es-ES" sz="2500" kern="1200" dirty="0"/>
        </a:p>
      </dsp:txBody>
      <dsp:txXfrm>
        <a:off x="787212" y="1648208"/>
        <a:ext cx="2342050" cy="1561366"/>
      </dsp:txXfrm>
    </dsp:sp>
    <dsp:sp modelId="{EE6EFE4C-0276-49AF-B0D8-0DD5003F63A5}">
      <dsp:nvSpPr>
        <dsp:cNvPr id="0" name=""/>
        <dsp:cNvSpPr/>
      </dsp:nvSpPr>
      <dsp:spPr>
        <a:xfrm>
          <a:off x="3522809" y="1482516"/>
          <a:ext cx="3903416" cy="1561366"/>
        </a:xfrm>
        <a:prstGeom prst="chevron">
          <a:avLst/>
        </a:prstGeom>
        <a:solidFill>
          <a:schemeClr val="accent1">
            <a:shade val="50000"/>
            <a:hueOff val="361436"/>
            <a:satOff val="-7560"/>
            <a:lumOff val="420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b="0" kern="1200" dirty="0" smtClean="0">
              <a:effectLst/>
            </a:rPr>
            <a:t>Ejecución Emprendimiento   (</a:t>
          </a:r>
          <a:r>
            <a:rPr lang="es-MX" sz="2500" b="0" kern="1200" dirty="0" smtClean="0">
              <a:effectLst/>
            </a:rPr>
            <a:t>12 </a:t>
          </a:r>
          <a:r>
            <a:rPr lang="es-MX" sz="2500" b="0" kern="1200" dirty="0" smtClean="0">
              <a:effectLst/>
            </a:rPr>
            <a:t>Meses)</a:t>
          </a:r>
          <a:endParaRPr lang="es-ES" sz="2500" b="0" kern="1200" dirty="0">
            <a:effectLst/>
          </a:endParaRPr>
        </a:p>
      </dsp:txBody>
      <dsp:txXfrm>
        <a:off x="4303492" y="1482516"/>
        <a:ext cx="2342050" cy="1561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7E33C-6C9E-4341-B438-B3D5A4680E78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47520-7E81-D74F-98BC-90BAD165B9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039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904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718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70153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118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734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34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204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6379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6717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35881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822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52464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9116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9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3605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bg1">
                    <a:lumMod val="95000"/>
                  </a:schemeClr>
                </a:solidFill>
              </a:rPr>
              <a:t>(Logo 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BLANCO </a:t>
            </a:r>
            <a:r>
              <a:rPr lang="en-US" kern="1200" dirty="0" err="1">
                <a:solidFill>
                  <a:schemeClr val="bg1">
                    <a:lumMod val="95000"/>
                  </a:schemeClr>
                </a:solidFill>
              </a:rPr>
              <a:t>por</a:t>
            </a:r>
            <a:r>
              <a:rPr lang="en-US" kern="12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bg1">
                    <a:lumMod val="95000"/>
                  </a:schemeClr>
                </a:solidFill>
              </a:rPr>
              <a:t>Ministerio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dependiendo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cada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presentación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bg1">
                    <a:lumMod val="95000"/>
                  </a:schemeClr>
                </a:solidFill>
              </a:rPr>
              <a:t>Centrado</a:t>
            </a:r>
            <a:r>
              <a:rPr lang="en-US" kern="1200" dirty="0">
                <a:solidFill>
                  <a:schemeClr val="bg1">
                    <a:lumMod val="95000"/>
                  </a:schemeClr>
                </a:solidFill>
              </a:rPr>
              <a:t>, .PNG)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5236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1650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463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452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170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052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1778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(Logo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</a:t>
            </a: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Ministerio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correspondiente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jpg 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png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 color,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mantener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tamaño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7520-7E81-D74F-98BC-90BAD165B97A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542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163" y="2130427"/>
            <a:ext cx="10360501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794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9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274640"/>
            <a:ext cx="2742486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441" y="274640"/>
            <a:ext cx="802431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683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903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4" y="4406903"/>
            <a:ext cx="10360501" cy="1362074"/>
          </a:xfrm>
        </p:spPr>
        <p:txBody>
          <a:bodyPr anchor="t"/>
          <a:lstStyle>
            <a:lvl1pPr algn="l">
              <a:defRPr sz="54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2834" y="2906714"/>
            <a:ext cx="10360501" cy="150018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47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950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442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59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73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885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30325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9180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11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441" y="1600202"/>
            <a:ext cx="5383398" cy="4525963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5986" y="1600202"/>
            <a:ext cx="5383398" cy="4525963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1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441" y="1535114"/>
            <a:ext cx="5385514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4751" indent="0">
              <a:buNone/>
              <a:defRPr sz="2700" b="1"/>
            </a:lvl2pPr>
            <a:lvl3pPr marL="1229502" indent="0">
              <a:buNone/>
              <a:defRPr sz="2400" b="1"/>
            </a:lvl3pPr>
            <a:lvl4pPr marL="1844253" indent="0">
              <a:buNone/>
              <a:defRPr sz="2200" b="1"/>
            </a:lvl4pPr>
            <a:lvl5pPr marL="2459004" indent="0">
              <a:buNone/>
              <a:defRPr sz="2200" b="1"/>
            </a:lvl5pPr>
            <a:lvl6pPr marL="3073756" indent="0">
              <a:buNone/>
              <a:defRPr sz="2200" b="1"/>
            </a:lvl6pPr>
            <a:lvl7pPr marL="3688507" indent="0">
              <a:buNone/>
              <a:defRPr sz="2200" b="1"/>
            </a:lvl7pPr>
            <a:lvl8pPr marL="4303258" indent="0">
              <a:buNone/>
              <a:defRPr sz="2200" b="1"/>
            </a:lvl8pPr>
            <a:lvl9pPr marL="4918009" indent="0">
              <a:buNone/>
              <a:defRPr sz="2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1756" y="1535114"/>
            <a:ext cx="5387630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4751" indent="0">
              <a:buNone/>
              <a:defRPr sz="2700" b="1"/>
            </a:lvl2pPr>
            <a:lvl3pPr marL="1229502" indent="0">
              <a:buNone/>
              <a:defRPr sz="2400" b="1"/>
            </a:lvl3pPr>
            <a:lvl4pPr marL="1844253" indent="0">
              <a:buNone/>
              <a:defRPr sz="2200" b="1"/>
            </a:lvl4pPr>
            <a:lvl5pPr marL="2459004" indent="0">
              <a:buNone/>
              <a:defRPr sz="2200" b="1"/>
            </a:lvl5pPr>
            <a:lvl6pPr marL="3073756" indent="0">
              <a:buNone/>
              <a:defRPr sz="2200" b="1"/>
            </a:lvl6pPr>
            <a:lvl7pPr marL="3688507" indent="0">
              <a:buNone/>
              <a:defRPr sz="2200" b="1"/>
            </a:lvl7pPr>
            <a:lvl8pPr marL="4303258" indent="0">
              <a:buNone/>
              <a:defRPr sz="2200" b="1"/>
            </a:lvl8pPr>
            <a:lvl9pPr marL="4918009" indent="0">
              <a:buNone/>
              <a:defRPr sz="2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88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14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54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44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4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444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14751" indent="0">
              <a:buNone/>
              <a:defRPr sz="1600"/>
            </a:lvl2pPr>
            <a:lvl3pPr marL="1229502" indent="0">
              <a:buNone/>
              <a:defRPr sz="1300"/>
            </a:lvl3pPr>
            <a:lvl4pPr marL="1844253" indent="0">
              <a:buNone/>
              <a:defRPr sz="1200"/>
            </a:lvl4pPr>
            <a:lvl5pPr marL="2459004" indent="0">
              <a:buNone/>
              <a:defRPr sz="1200"/>
            </a:lvl5pPr>
            <a:lvl6pPr marL="3073756" indent="0">
              <a:buNone/>
              <a:defRPr sz="1200"/>
            </a:lvl6pPr>
            <a:lvl7pPr marL="3688507" indent="0">
              <a:buNone/>
              <a:defRPr sz="1200"/>
            </a:lvl7pPr>
            <a:lvl8pPr marL="4303258" indent="0">
              <a:buNone/>
              <a:defRPr sz="1200"/>
            </a:lvl8pPr>
            <a:lvl9pPr marL="4918009" indent="0">
              <a:buNone/>
              <a:defRPr sz="1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806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096" y="4800600"/>
            <a:ext cx="7313295" cy="566738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096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14751" indent="0">
              <a:buNone/>
              <a:defRPr sz="3800"/>
            </a:lvl2pPr>
            <a:lvl3pPr marL="1229502" indent="0">
              <a:buNone/>
              <a:defRPr sz="3200"/>
            </a:lvl3pPr>
            <a:lvl4pPr marL="1844253" indent="0">
              <a:buNone/>
              <a:defRPr sz="2700"/>
            </a:lvl4pPr>
            <a:lvl5pPr marL="2459004" indent="0">
              <a:buNone/>
              <a:defRPr sz="2700"/>
            </a:lvl5pPr>
            <a:lvl6pPr marL="3073756" indent="0">
              <a:buNone/>
              <a:defRPr sz="2700"/>
            </a:lvl6pPr>
            <a:lvl7pPr marL="3688507" indent="0">
              <a:buNone/>
              <a:defRPr sz="2700"/>
            </a:lvl7pPr>
            <a:lvl8pPr marL="4303258" indent="0">
              <a:buNone/>
              <a:defRPr sz="2700"/>
            </a:lvl8pPr>
            <a:lvl9pPr marL="4918009" indent="0">
              <a:buNone/>
              <a:defRPr sz="27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096" y="5367339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14751" indent="0">
              <a:buNone/>
              <a:defRPr sz="1600"/>
            </a:lvl2pPr>
            <a:lvl3pPr marL="1229502" indent="0">
              <a:buNone/>
              <a:defRPr sz="1300"/>
            </a:lvl3pPr>
            <a:lvl4pPr marL="1844253" indent="0">
              <a:buNone/>
              <a:defRPr sz="1200"/>
            </a:lvl4pPr>
            <a:lvl5pPr marL="2459004" indent="0">
              <a:buNone/>
              <a:defRPr sz="1200"/>
            </a:lvl5pPr>
            <a:lvl6pPr marL="3073756" indent="0">
              <a:buNone/>
              <a:defRPr sz="1200"/>
            </a:lvl6pPr>
            <a:lvl7pPr marL="3688507" indent="0">
              <a:buNone/>
              <a:defRPr sz="1200"/>
            </a:lvl7pPr>
            <a:lvl8pPr marL="4303258" indent="0">
              <a:buNone/>
              <a:defRPr sz="1200"/>
            </a:lvl8pPr>
            <a:lvl9pPr marL="4918009" indent="0">
              <a:buNone/>
              <a:defRPr sz="1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005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442" y="274639"/>
            <a:ext cx="10969943" cy="1143000"/>
          </a:xfrm>
          <a:prstGeom prst="rect">
            <a:avLst/>
          </a:prstGeom>
        </p:spPr>
        <p:txBody>
          <a:bodyPr vert="horz" lIns="122950" tIns="61475" rIns="122950" bIns="61475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442" y="1600202"/>
            <a:ext cx="10969943" cy="4525963"/>
          </a:xfrm>
          <a:prstGeom prst="rect">
            <a:avLst/>
          </a:prstGeom>
        </p:spPr>
        <p:txBody>
          <a:bodyPr vert="horz" lIns="122950" tIns="61475" rIns="122950" bIns="61475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6DE2A-52CF-B048-89B3-A4767B09122D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4516" y="6356351"/>
            <a:ext cx="3859795" cy="365125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5326" y="6356351"/>
            <a:ext cx="2844059" cy="365125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DE33B-29C3-A64D-9297-00A5A1600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343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14751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063" indent="-461063" algn="l" defTabSz="614751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8971" indent="-384219" algn="l" defTabSz="614751" rtl="0" eaLnBrk="1" latinLnBrk="0" hangingPunct="1">
        <a:spcBef>
          <a:spcPct val="20000"/>
        </a:spcBef>
        <a:buFont typeface="Arial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36878" indent="-307376" algn="l" defTabSz="614751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1629" indent="-307376" algn="l" defTabSz="614751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66380" indent="-307376" algn="l" defTabSz="614751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81131" indent="-307376" algn="l" defTabSz="614751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95882" indent="-307376" algn="l" defTabSz="614751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10633" indent="-307376" algn="l" defTabSz="614751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25385" indent="-307376" algn="l" defTabSz="614751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4751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9502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44253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9004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73756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88507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03258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18009" algn="l" defTabSz="6147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nid.cl/concurso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2376" y="1837398"/>
            <a:ext cx="2992327" cy="271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327351" cy="1203810"/>
          </a:xfrm>
          <a:prstGeom prst="rect">
            <a:avLst/>
          </a:prstGeom>
        </p:spPr>
      </p:pic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1966060" y="474265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CATEGORÍA DE RESULTADOS</a:t>
            </a:r>
            <a:endParaRPr lang="es-ES_tradnl" altLang="es-CL" sz="2800" b="1" dirty="0">
              <a:solidFill>
                <a:schemeClr val="accent1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9" name="Oval 2"/>
          <p:cNvSpPr>
            <a:spLocks noChangeArrowheads="1"/>
          </p:cNvSpPr>
          <p:nvPr/>
        </p:nvSpPr>
        <p:spPr bwMode="auto">
          <a:xfrm>
            <a:off x="2589782" y="2530661"/>
            <a:ext cx="2778631" cy="314857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8100" algn="ctr">
            <a:solidFill>
              <a:srgbClr val="C00000"/>
            </a:solidFill>
            <a:prstDash val="solid"/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es-CL" sz="20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3460273" y="3304542"/>
            <a:ext cx="1895304" cy="1723979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 algn="ctr">
            <a:solidFill>
              <a:schemeClr val="bg2">
                <a:lumMod val="10000"/>
              </a:schemeClr>
            </a:solidFill>
            <a:prstDash val="dash"/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CL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Ventajas de la Tecnología</a:t>
            </a:r>
            <a:endParaRPr lang="es-CL" sz="2000" b="1" i="1" u="sng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2" name="CuadroTexto 1"/>
          <p:cNvSpPr txBox="1">
            <a:spLocks noChangeArrowheads="1"/>
          </p:cNvSpPr>
          <p:nvPr/>
        </p:nvSpPr>
        <p:spPr bwMode="auto">
          <a:xfrm>
            <a:off x="1566668" y="1147294"/>
            <a:ext cx="84257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B. Propiedad Intelectual y Tecnologías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sp>
        <p:nvSpPr>
          <p:cNvPr id="20" name="Conector 19"/>
          <p:cNvSpPr/>
          <p:nvPr/>
        </p:nvSpPr>
        <p:spPr>
          <a:xfrm>
            <a:off x="2738436" y="4045881"/>
            <a:ext cx="496337" cy="497848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Conector 20"/>
          <p:cNvSpPr/>
          <p:nvPr/>
        </p:nvSpPr>
        <p:spPr>
          <a:xfrm>
            <a:off x="2874128" y="3346872"/>
            <a:ext cx="496337" cy="497848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Conector 21"/>
          <p:cNvSpPr/>
          <p:nvPr/>
        </p:nvSpPr>
        <p:spPr>
          <a:xfrm>
            <a:off x="3365089" y="2779932"/>
            <a:ext cx="496337" cy="497848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2" name="Conector recto de flecha 11"/>
          <p:cNvCxnSpPr/>
          <p:nvPr/>
        </p:nvCxnSpPr>
        <p:spPr>
          <a:xfrm flipH="1">
            <a:off x="2037609" y="3011390"/>
            <a:ext cx="1346087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 flipH="1">
            <a:off x="2002055" y="4339097"/>
            <a:ext cx="740228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/>
          <p:cNvSpPr txBox="1"/>
          <p:nvPr/>
        </p:nvSpPr>
        <p:spPr>
          <a:xfrm>
            <a:off x="714978" y="2826724"/>
            <a:ext cx="1550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ct val="20000"/>
              </a:spcBef>
            </a:pPr>
            <a:r>
              <a:rPr lang="es-CL" sz="1800" b="1" dirty="0">
                <a:solidFill>
                  <a:schemeClr val="tx2"/>
                </a:solidFill>
                <a:latin typeface="Verdana"/>
                <a:cs typeface="Verdana"/>
              </a:rPr>
              <a:t>Patentes </a:t>
            </a:r>
            <a:endParaRPr lang="es-CL" sz="18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01408" y="3315327"/>
            <a:ext cx="2009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</a:pPr>
            <a:r>
              <a:rPr lang="es-CL" sz="1600" b="1" dirty="0" smtClean="0">
                <a:solidFill>
                  <a:schemeClr val="tx2"/>
                </a:solidFill>
                <a:latin typeface="Verdana"/>
                <a:cs typeface="Verdana"/>
              </a:rPr>
              <a:t>Modelo de Utilidad</a:t>
            </a:r>
            <a:endParaRPr lang="es-CL" sz="16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262703" y="3994199"/>
            <a:ext cx="2019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</a:pPr>
            <a:r>
              <a:rPr lang="es-CL" sz="1600" b="1" dirty="0" smtClean="0">
                <a:solidFill>
                  <a:schemeClr val="tx2"/>
                </a:solidFill>
                <a:latin typeface="Verdana"/>
                <a:cs typeface="Verdana"/>
              </a:rPr>
              <a:t>Secreto Industrial</a:t>
            </a:r>
            <a:endParaRPr lang="es-CL" sz="16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5392802" y="2384946"/>
            <a:ext cx="61385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“Solicitar </a:t>
            </a:r>
            <a:r>
              <a:rPr lang="es-CL" dirty="0"/>
              <a:t>una patente es </a:t>
            </a:r>
            <a:r>
              <a:rPr lang="es-CL" dirty="0" smtClean="0"/>
              <a:t>una decisión empresarial</a:t>
            </a:r>
            <a:r>
              <a:rPr lang="es-CL" dirty="0"/>
              <a:t>, </a:t>
            </a:r>
            <a:r>
              <a:rPr lang="es-CL" dirty="0" smtClean="0"/>
              <a:t>del Negocio” (OMPI)</a:t>
            </a:r>
            <a:endParaRPr lang="es-CL" dirty="0"/>
          </a:p>
        </p:txBody>
      </p:sp>
      <p:sp>
        <p:nvSpPr>
          <p:cNvPr id="44" name="Rectángulo 43"/>
          <p:cNvSpPr/>
          <p:nvPr/>
        </p:nvSpPr>
        <p:spPr>
          <a:xfrm>
            <a:off x="5506163" y="3371416"/>
            <a:ext cx="60680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Su objetivo es </a:t>
            </a:r>
            <a:r>
              <a:rPr lang="es-CL" dirty="0" smtClean="0"/>
              <a:t>poder ser utilizada </a:t>
            </a:r>
            <a:r>
              <a:rPr lang="es-CL" dirty="0"/>
              <a:t>en el comercio, oponible </a:t>
            </a:r>
            <a:r>
              <a:rPr lang="es-CL" dirty="0" smtClean="0"/>
              <a:t>a terceros</a:t>
            </a:r>
            <a:r>
              <a:rPr lang="es-CL" dirty="0"/>
              <a:t>, todo ello en un plazo </a:t>
            </a:r>
            <a:r>
              <a:rPr lang="es-CL" dirty="0" smtClean="0"/>
              <a:t>razonable de </a:t>
            </a:r>
            <a:r>
              <a:rPr lang="es-CL" dirty="0"/>
              <a:t>tiempo y con un costo razonable</a:t>
            </a:r>
          </a:p>
        </p:txBody>
      </p:sp>
      <p:sp>
        <p:nvSpPr>
          <p:cNvPr id="46" name="Conector 45"/>
          <p:cNvSpPr/>
          <p:nvPr/>
        </p:nvSpPr>
        <p:spPr>
          <a:xfrm>
            <a:off x="3658006" y="5108436"/>
            <a:ext cx="496337" cy="497848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47" name="Conector recto de flecha 46"/>
          <p:cNvCxnSpPr/>
          <p:nvPr/>
        </p:nvCxnSpPr>
        <p:spPr>
          <a:xfrm flipH="1">
            <a:off x="2452032" y="5353878"/>
            <a:ext cx="1199284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CuadroTexto 47"/>
          <p:cNvSpPr txBox="1"/>
          <p:nvPr/>
        </p:nvSpPr>
        <p:spPr>
          <a:xfrm>
            <a:off x="583242" y="5061491"/>
            <a:ext cx="2081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</a:pPr>
            <a:r>
              <a:rPr lang="es-CL" sz="1600" b="1" dirty="0" smtClean="0">
                <a:solidFill>
                  <a:schemeClr val="tx2"/>
                </a:solidFill>
                <a:latin typeface="Verdana"/>
                <a:cs typeface="Verdana"/>
              </a:rPr>
              <a:t>Variedades Vegetales</a:t>
            </a:r>
            <a:endParaRPr lang="es-CL" sz="16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50" name="Conector 49"/>
          <p:cNvSpPr/>
          <p:nvPr/>
        </p:nvSpPr>
        <p:spPr>
          <a:xfrm>
            <a:off x="3067141" y="4553581"/>
            <a:ext cx="496337" cy="497848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51" name="Conector recto de flecha 50"/>
          <p:cNvCxnSpPr>
            <a:stCxn id="50" idx="2"/>
          </p:cNvCxnSpPr>
          <p:nvPr/>
        </p:nvCxnSpPr>
        <p:spPr>
          <a:xfrm flipH="1">
            <a:off x="2326913" y="4802505"/>
            <a:ext cx="740228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-33557" y="4612446"/>
            <a:ext cx="2684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</a:pPr>
            <a:r>
              <a:rPr lang="es-CL" sz="1600" b="1" dirty="0" smtClean="0">
                <a:solidFill>
                  <a:schemeClr val="tx2"/>
                </a:solidFill>
                <a:latin typeface="Verdana"/>
                <a:cs typeface="Verdana"/>
              </a:rPr>
              <a:t>Derecho de Autor</a:t>
            </a:r>
            <a:endParaRPr lang="es-CL" sz="16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 flipH="1">
            <a:off x="2133900" y="3607714"/>
            <a:ext cx="740228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/>
          <p:nvPr/>
        </p:nvCxnSpPr>
        <p:spPr>
          <a:xfrm>
            <a:off x="4484881" y="6168072"/>
            <a:ext cx="1138316" cy="0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4484881" y="5570520"/>
            <a:ext cx="0" cy="589722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uadroTexto 60"/>
          <p:cNvSpPr txBox="1"/>
          <p:nvPr/>
        </p:nvSpPr>
        <p:spPr>
          <a:xfrm>
            <a:off x="5368413" y="1913090"/>
            <a:ext cx="311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tx2"/>
                </a:solidFill>
              </a:rPr>
              <a:t>Sistema de Protección</a:t>
            </a:r>
            <a:endParaRPr lang="es-CL" b="1" dirty="0">
              <a:solidFill>
                <a:schemeClr val="tx2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5623197" y="5628240"/>
            <a:ext cx="1962167" cy="996535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solidFill>
                  <a:schemeClr val="tx2"/>
                </a:solidFill>
              </a:rPr>
              <a:t>Producto o Servicio</a:t>
            </a:r>
            <a:endParaRPr lang="es-CL" dirty="0">
              <a:solidFill>
                <a:schemeClr val="tx2"/>
              </a:solidFill>
            </a:endParaRPr>
          </a:p>
        </p:txBody>
      </p:sp>
      <p:cxnSp>
        <p:nvCxnSpPr>
          <p:cNvPr id="64" name="Conector recto de flecha 63"/>
          <p:cNvCxnSpPr/>
          <p:nvPr/>
        </p:nvCxnSpPr>
        <p:spPr>
          <a:xfrm>
            <a:off x="7585364" y="5717168"/>
            <a:ext cx="1138316" cy="0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ángulo redondeado 64"/>
          <p:cNvSpPr/>
          <p:nvPr/>
        </p:nvSpPr>
        <p:spPr>
          <a:xfrm>
            <a:off x="8723680" y="5024392"/>
            <a:ext cx="1962167" cy="9965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solidFill>
                  <a:schemeClr val="tx2"/>
                </a:solidFill>
              </a:rPr>
              <a:t>Segmento de Mercado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66" name="Conector 65"/>
          <p:cNvSpPr/>
          <p:nvPr/>
        </p:nvSpPr>
        <p:spPr>
          <a:xfrm>
            <a:off x="7126216" y="6229706"/>
            <a:ext cx="333568" cy="315124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67" name="Conector recto de flecha 66"/>
          <p:cNvCxnSpPr/>
          <p:nvPr/>
        </p:nvCxnSpPr>
        <p:spPr>
          <a:xfrm>
            <a:off x="7459784" y="6408050"/>
            <a:ext cx="374961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uadroTexto 67"/>
          <p:cNvSpPr txBox="1"/>
          <p:nvPr/>
        </p:nvSpPr>
        <p:spPr>
          <a:xfrm>
            <a:off x="7741957" y="6204321"/>
            <a:ext cx="2441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</a:pPr>
            <a:r>
              <a:rPr lang="es-CL" sz="1600" b="1" dirty="0" smtClean="0">
                <a:solidFill>
                  <a:schemeClr val="tx2"/>
                </a:solidFill>
                <a:latin typeface="Verdana"/>
                <a:cs typeface="Verdana"/>
              </a:rPr>
              <a:t>Registro de Marca (Clase P y S)</a:t>
            </a:r>
            <a:endParaRPr lang="es-CL" sz="1600" b="1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73" name="Conector 72"/>
          <p:cNvSpPr/>
          <p:nvPr/>
        </p:nvSpPr>
        <p:spPr>
          <a:xfrm>
            <a:off x="8368441" y="1978125"/>
            <a:ext cx="333568" cy="315124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931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327351" cy="1203810"/>
          </a:xfrm>
          <a:prstGeom prst="rect">
            <a:avLst/>
          </a:prstGeom>
        </p:spPr>
      </p:pic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2246567" y="517237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CATEGORÍA DE RESULTADOS</a:t>
            </a:r>
            <a:endParaRPr lang="es-ES_tradnl" altLang="es-CL" sz="2800" b="1" dirty="0">
              <a:solidFill>
                <a:schemeClr val="accent1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1472037" y="2879016"/>
            <a:ext cx="3558526" cy="2046277"/>
          </a:xfrm>
          <a:prstGeom prst="ellipse">
            <a:avLst/>
          </a:prstGeom>
          <a:solidFill>
            <a:schemeClr val="bg2">
              <a:lumMod val="90000"/>
            </a:schemeClr>
          </a:solidFill>
          <a:ln w="38100" algn="ctr">
            <a:solidFill>
              <a:srgbClr val="365F9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Emprendimiento</a:t>
            </a:r>
          </a:p>
          <a:p>
            <a:pPr algn="ctr">
              <a:spcAft>
                <a:spcPts val="1000"/>
              </a:spcAft>
              <a:defRPr/>
            </a:pPr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Universitario </a:t>
            </a:r>
          </a:p>
          <a:p>
            <a:pPr algn="ctr">
              <a:spcAft>
                <a:spcPts val="1000"/>
              </a:spcAft>
              <a:defRPr/>
            </a:pPr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Base CyT</a:t>
            </a:r>
            <a:endParaRPr lang="es-CL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10 CuadroTexto"/>
          <p:cNvSpPr txBox="1">
            <a:spLocks noChangeArrowheads="1"/>
          </p:cNvSpPr>
          <p:nvPr/>
        </p:nvSpPr>
        <p:spPr bwMode="auto">
          <a:xfrm>
            <a:off x="4977951" y="2163422"/>
            <a:ext cx="4239893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Formar la persona jurídica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 flipV="1">
            <a:off x="4322620" y="2532756"/>
            <a:ext cx="655332" cy="4838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1"/>
          <p:cNvSpPr txBox="1">
            <a:spLocks noChangeArrowheads="1"/>
          </p:cNvSpPr>
          <p:nvPr/>
        </p:nvSpPr>
        <p:spPr bwMode="auto">
          <a:xfrm>
            <a:off x="1856083" y="1220089"/>
            <a:ext cx="90792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C. Creación del emprendimiento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sp>
        <p:nvSpPr>
          <p:cNvPr id="17" name="10 CuadroTexto"/>
          <p:cNvSpPr txBox="1">
            <a:spLocks noChangeArrowheads="1"/>
          </p:cNvSpPr>
          <p:nvPr/>
        </p:nvSpPr>
        <p:spPr bwMode="auto">
          <a:xfrm>
            <a:off x="5259615" y="2647237"/>
            <a:ext cx="3958230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Aprovechar OTLs y HUBs 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4801961" y="3016569"/>
            <a:ext cx="457654" cy="370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10 CuadroTexto"/>
          <p:cNvSpPr txBox="1">
            <a:spLocks noChangeArrowheads="1"/>
          </p:cNvSpPr>
          <p:nvPr/>
        </p:nvSpPr>
        <p:spPr bwMode="auto">
          <a:xfrm>
            <a:off x="5321960" y="4897250"/>
            <a:ext cx="4082921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Proteger Signos y Marcas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20" name="Conector recto 19"/>
          <p:cNvCxnSpPr/>
          <p:nvPr/>
        </p:nvCxnSpPr>
        <p:spPr>
          <a:xfrm>
            <a:off x="4739441" y="4463386"/>
            <a:ext cx="582520" cy="4537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10 CuadroTexto"/>
          <p:cNvSpPr txBox="1">
            <a:spLocks noChangeArrowheads="1"/>
          </p:cNvSpPr>
          <p:nvPr/>
        </p:nvSpPr>
        <p:spPr bwMode="auto">
          <a:xfrm>
            <a:off x="5245759" y="5402938"/>
            <a:ext cx="4159124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Modelo de negocios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Conector recto 23"/>
          <p:cNvCxnSpPr/>
          <p:nvPr/>
        </p:nvCxnSpPr>
        <p:spPr>
          <a:xfrm>
            <a:off x="4322620" y="4710212"/>
            <a:ext cx="923139" cy="712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10" idx="6"/>
          </p:cNvCxnSpPr>
          <p:nvPr/>
        </p:nvCxnSpPr>
        <p:spPr>
          <a:xfrm>
            <a:off x="5030563" y="3902155"/>
            <a:ext cx="871473" cy="48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5902036" y="3386585"/>
            <a:ext cx="3315808" cy="1076801"/>
          </a:xfrm>
          <a:prstGeom prst="round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Justificación para su financiamiento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9638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7" grpId="0" animBg="1"/>
      <p:bldP spid="19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626058" cy="1474715"/>
          </a:xfrm>
          <a:prstGeom prst="rect">
            <a:avLst/>
          </a:prstGeom>
        </p:spPr>
      </p:pic>
      <p:sp>
        <p:nvSpPr>
          <p:cNvPr id="6" name="CuadroTexto 1"/>
          <p:cNvSpPr txBox="1">
            <a:spLocks noChangeArrowheads="1"/>
          </p:cNvSpPr>
          <p:nvPr/>
        </p:nvSpPr>
        <p:spPr bwMode="auto">
          <a:xfrm>
            <a:off x="4525962" y="582289"/>
            <a:ext cx="4371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CL" sz="2800" b="1" dirty="0" smtClean="0">
                <a:solidFill>
                  <a:srgbClr val="174A97"/>
                </a:solidFill>
                <a:latin typeface="gobCL" pitchFamily="50" charset="0"/>
              </a:rPr>
              <a:t>POSTULACIÓN</a:t>
            </a:r>
            <a:endParaRPr lang="es-ES_tradnl" altLang="es-CL" sz="2800" b="1" dirty="0">
              <a:solidFill>
                <a:srgbClr val="174A97"/>
              </a:solidFill>
              <a:latin typeface="gobCL" pitchFamily="50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F16487-BAC4-4600-AB15-FA3C850C2136}" type="slidenum">
              <a:rPr lang="es-ES_tradnl" altLang="es-CL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s-ES_tradnl" altLang="es-CL" sz="1200" smtClean="0">
              <a:solidFill>
                <a:srgbClr val="898989"/>
              </a:solidFill>
            </a:endParaRPr>
          </a:p>
        </p:txBody>
      </p:sp>
      <p:graphicFrame>
        <p:nvGraphicFramePr>
          <p:cNvPr id="8" name="5 Diagrama"/>
          <p:cNvGraphicFramePr/>
          <p:nvPr>
            <p:extLst>
              <p:ext uri="{D42A27DB-BD31-4B8C-83A1-F6EECF244321}">
                <p14:modId xmlns:p14="http://schemas.microsoft.com/office/powerpoint/2010/main" val="1729563393"/>
              </p:ext>
            </p:extLst>
          </p:nvPr>
        </p:nvGraphicFramePr>
        <p:xfrm>
          <a:off x="3525131" y="1484783"/>
          <a:ext cx="742955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10 CuadroTexto"/>
          <p:cNvSpPr txBox="1">
            <a:spLocks noChangeArrowheads="1"/>
          </p:cNvSpPr>
          <p:nvPr/>
        </p:nvSpPr>
        <p:spPr bwMode="auto">
          <a:xfrm>
            <a:off x="7580878" y="2284413"/>
            <a:ext cx="2690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CL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$ 30.000.000</a:t>
            </a:r>
            <a:endParaRPr lang="es-ES" altLang="es-CL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6 CuadroTexto"/>
          <p:cNvSpPr txBox="1">
            <a:spLocks noChangeArrowheads="1"/>
          </p:cNvSpPr>
          <p:nvPr/>
        </p:nvSpPr>
        <p:spPr bwMode="auto">
          <a:xfrm>
            <a:off x="4338032" y="5100638"/>
            <a:ext cx="29289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es-MX" sz="1600" b="1" dirty="0">
              <a:solidFill>
                <a:srgbClr val="003366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MX" sz="1600" b="1" dirty="0">
                <a:solidFill>
                  <a:srgbClr val="C00000"/>
                </a:solidFill>
                <a:cs typeface="Arial" pitchFamily="34" charset="0"/>
              </a:rPr>
              <a:t>Postulación Proyecto:</a:t>
            </a:r>
            <a:endParaRPr lang="es-ES" sz="1600" b="1" dirty="0">
              <a:solidFill>
                <a:srgbClr val="C00000"/>
              </a:solidFill>
              <a:cs typeface="Arial" pitchFamily="34" charset="0"/>
            </a:endParaRPr>
          </a:p>
          <a:p>
            <a:pPr marL="228600" indent="-228600" eaLnBrk="1" hangingPunct="1">
              <a:buFontTx/>
              <a:buAutoNum type="arabicParenBoth"/>
              <a:defRPr/>
            </a:pPr>
            <a:r>
              <a:rPr lang="es-MX" sz="1600" dirty="0">
                <a:solidFill>
                  <a:srgbClr val="003366"/>
                </a:solidFill>
                <a:cs typeface="Arial" pitchFamily="34" charset="0"/>
              </a:rPr>
              <a:t> Formulación del proyecto</a:t>
            </a:r>
          </a:p>
        </p:txBody>
      </p:sp>
      <p:sp>
        <p:nvSpPr>
          <p:cNvPr id="12" name="17 CuadroTexto"/>
          <p:cNvSpPr txBox="1">
            <a:spLocks noChangeArrowheads="1"/>
          </p:cNvSpPr>
          <p:nvPr/>
        </p:nvSpPr>
        <p:spPr bwMode="auto">
          <a:xfrm>
            <a:off x="7995349" y="4110038"/>
            <a:ext cx="361156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CL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CL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ETAPA EJECUCIÓN (Ejemplos)</a:t>
            </a:r>
            <a:r>
              <a:rPr lang="es-MX" altLang="es-CL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altLang="es-CL" sz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Paquete tecnológico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Contratos de licenciamiento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Protección intelectual de los resultados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Protección Industrial de las tecnologías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13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Negocios EBT*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Postulación a fuentes de financiamiento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Demostraciones de prototipos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CL" sz="13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Sociedad constituida legalmente</a:t>
            </a:r>
            <a:endParaRPr lang="es-ES" altLang="es-CL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8 CuadroTexto"/>
          <p:cNvSpPr txBox="1">
            <a:spLocks noChangeArrowheads="1"/>
          </p:cNvSpPr>
          <p:nvPr/>
        </p:nvSpPr>
        <p:spPr bwMode="auto">
          <a:xfrm>
            <a:off x="2800687" y="1778885"/>
            <a:ext cx="48879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MX" altLang="es-CL" sz="16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Institución beneficiaria apoya la formulación</a:t>
            </a:r>
            <a:endParaRPr lang="es-ES" altLang="es-CL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19 CuadroTexto"/>
          <p:cNvSpPr txBox="1">
            <a:spLocks noChangeArrowheads="1"/>
          </p:cNvSpPr>
          <p:nvPr/>
        </p:nvSpPr>
        <p:spPr bwMode="auto">
          <a:xfrm>
            <a:off x="7891478" y="1692275"/>
            <a:ext cx="2500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Financiamiento Máximo de 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ANID </a:t>
            </a:r>
            <a:r>
              <a:rPr lang="es-MX" altLang="es-CL" sz="1600" b="1" dirty="0">
                <a:latin typeface="Arial" panose="020B0604020202020204" pitchFamily="34" charset="0"/>
                <a:cs typeface="Arial" panose="020B0604020202020204" pitchFamily="34" charset="0"/>
              </a:rPr>
              <a:t>Etapa 2:</a:t>
            </a:r>
            <a:endParaRPr lang="es-ES" altLang="es-C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20 CuadroTexto"/>
          <p:cNvSpPr txBox="1">
            <a:spLocks noChangeArrowheads="1"/>
          </p:cNvSpPr>
          <p:nvPr/>
        </p:nvSpPr>
        <p:spPr bwMode="auto">
          <a:xfrm>
            <a:off x="7713289" y="2617788"/>
            <a:ext cx="35496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CL" sz="1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Equivalente al </a:t>
            </a:r>
            <a:r>
              <a:rPr lang="es-MX" altLang="es-CL" sz="14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80% </a:t>
            </a:r>
            <a:r>
              <a:rPr lang="es-MX" altLang="es-CL" sz="1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Costo Total</a:t>
            </a:r>
            <a:endParaRPr lang="es-ES" altLang="es-CL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2"/>
          <p:cNvSpPr txBox="1">
            <a:spLocks noChangeArrowheads="1"/>
          </p:cNvSpPr>
          <p:nvPr/>
        </p:nvSpPr>
        <p:spPr bwMode="auto">
          <a:xfrm>
            <a:off x="4141499" y="1403350"/>
            <a:ext cx="287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CL" altLang="es-CL" sz="1800" b="1" dirty="0" smtClean="0">
                <a:latin typeface="Arial" panose="020B0604020202020204" pitchFamily="34" charset="0"/>
              </a:rPr>
              <a:t>Apoyo Beneficiaria</a:t>
            </a:r>
            <a:endParaRPr lang="es-CL" altLang="es-CL" sz="1800" b="1" dirty="0">
              <a:latin typeface="Arial" panose="020B060402020202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>
            <a:off x="4166377" y="1763713"/>
            <a:ext cx="273685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18 CuadroTexto"/>
          <p:cNvSpPr txBox="1">
            <a:spLocks noChangeArrowheads="1"/>
          </p:cNvSpPr>
          <p:nvPr/>
        </p:nvSpPr>
        <p:spPr bwMode="auto">
          <a:xfrm>
            <a:off x="2789575" y="2056698"/>
            <a:ext cx="4887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MX" altLang="es-CL" sz="16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Apoyo de departamentos y oficinas internas</a:t>
            </a:r>
            <a:endParaRPr lang="es-ES" altLang="es-CL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18 CuadroTexto"/>
          <p:cNvSpPr txBox="1">
            <a:spLocks noChangeArrowheads="1"/>
          </p:cNvSpPr>
          <p:nvPr/>
        </p:nvSpPr>
        <p:spPr bwMode="auto">
          <a:xfrm>
            <a:off x="2902288" y="2351973"/>
            <a:ext cx="4887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MX" altLang="es-CL" sz="16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HUBs, Incubadoras, otros ayudan a elegirlos</a:t>
            </a:r>
            <a:endParaRPr lang="es-ES" altLang="es-CL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errar llave 19"/>
          <p:cNvSpPr/>
          <p:nvPr/>
        </p:nvSpPr>
        <p:spPr>
          <a:xfrm>
            <a:off x="7601466" y="1403350"/>
            <a:ext cx="306388" cy="1738313"/>
          </a:xfrm>
          <a:prstGeom prst="rightBrac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>
              <a:solidFill>
                <a:schemeClr val="accent3"/>
              </a:solidFill>
            </a:endParaRPr>
          </a:p>
        </p:txBody>
      </p:sp>
      <p:sp>
        <p:nvSpPr>
          <p:cNvPr id="21" name="18 CuadroTexto"/>
          <p:cNvSpPr txBox="1">
            <a:spLocks noChangeArrowheads="1"/>
          </p:cNvSpPr>
          <p:nvPr/>
        </p:nvSpPr>
        <p:spPr bwMode="auto">
          <a:xfrm>
            <a:off x="2729250" y="2621848"/>
            <a:ext cx="4887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MX" altLang="es-CL" sz="16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Alianzas con empresas / mentores / cursos  </a:t>
            </a:r>
            <a:endParaRPr lang="es-ES" altLang="es-CL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3158314" y="3672710"/>
            <a:ext cx="0" cy="27574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>
            <a:off x="3158314" y="5497956"/>
            <a:ext cx="1008063" cy="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6 CuadroTexto"/>
          <p:cNvSpPr txBox="1">
            <a:spLocks noChangeArrowheads="1"/>
          </p:cNvSpPr>
          <p:nvPr/>
        </p:nvSpPr>
        <p:spPr bwMode="auto">
          <a:xfrm>
            <a:off x="4295772" y="5987835"/>
            <a:ext cx="29289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CL" sz="16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Defensa del proyecto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8071365" y="5661025"/>
            <a:ext cx="3176588" cy="165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59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8" grpId="0">
        <p:bldAsOne/>
      </p:bldGraphic>
      <p:bldP spid="9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 animBg="1"/>
      <p:bldP spid="21" grpId="0"/>
      <p:bldP spid="24" grpId="0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833140" y="575626"/>
            <a:ext cx="620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PARTICIPANTES ELEGIBLES</a:t>
            </a:r>
            <a:endParaRPr lang="es-ES_tradnl" altLang="es-CL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28" y="159892"/>
            <a:ext cx="1493712" cy="135468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965417" y="1286242"/>
            <a:ext cx="97970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Universidades acreditadas, centros e institutos de investigación. Se admite solo una institución beneficiaria.</a:t>
            </a: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Alumnos y ex alumnos de carreras de pregrado de universidades acreditadas, cuyas memorias o tesis hayan sido entregadas en los últimos 18 meses contados hacia atrá</a:t>
            </a:r>
            <a:r>
              <a:rPr lang="es-CL" dirty="0" smtClean="0"/>
              <a:t>s de la fecha de convocatoria. O bien, cuyo plazo de entrega finalice en los próximos 6 meses contados desde la fecha de la convocatoria</a:t>
            </a: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Alumnos y exalumnos </a:t>
            </a:r>
            <a:r>
              <a:rPr lang="es-CL" dirty="0"/>
              <a:t>de programas </a:t>
            </a:r>
            <a:r>
              <a:rPr lang="es-CL" dirty="0" smtClean="0"/>
              <a:t>de posgrados que estén acreditados al momento de la postulación, cuyas tesis </a:t>
            </a:r>
            <a:r>
              <a:rPr lang="es-CL" dirty="0"/>
              <a:t>hayan sido entregadas en los últimos 18 meses contados hacia atrás de la fecha de convocatoria. O bien, cuyo plazo de entrega </a:t>
            </a:r>
            <a:r>
              <a:rPr lang="es-CL" dirty="0" smtClean="0"/>
              <a:t>finalice </a:t>
            </a:r>
            <a:r>
              <a:rPr lang="es-CL" dirty="0"/>
              <a:t>en los próximos </a:t>
            </a:r>
            <a:r>
              <a:rPr lang="es-CL" dirty="0" smtClean="0"/>
              <a:t>12 </a:t>
            </a:r>
            <a:r>
              <a:rPr lang="es-CL" dirty="0"/>
              <a:t>meses contados desde la </a:t>
            </a:r>
            <a:r>
              <a:rPr lang="es-CL" dirty="0" smtClean="0"/>
              <a:t>fecha de la convocatoria.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11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833140" y="575626"/>
            <a:ext cx="620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PARTICIPANTES ELEGIBLES</a:t>
            </a:r>
            <a:endParaRPr lang="es-ES_tradnl" altLang="es-CL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28" y="159892"/>
            <a:ext cx="1493712" cy="135468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840725" y="1149685"/>
            <a:ext cx="100464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Los postulantes, deberán tener asociada la participación de su profesor guía o en su defecto de un investigador principal o asociado como parte del compromiso institucional.</a:t>
            </a: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La postulación del proyecto deberá estar basada total o parcialmente en el resultado de investigación obtenido o por obtener en dicha tesis o memoria de pre o posgrado.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Los postulantes deberán estar apoyados por un mentor de negocios en el área afín del proyecto, o bien que provenga del mundo de los negocios innovadores o de base tecnológica.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Los proyectos podrán demostrar el interés de empresas o mandantes en la fase de implementación de los proyectos, conformación del equipo y/o competitividad de la propuesta.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208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956947" y="279080"/>
            <a:ext cx="620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PROCESO DE POSTULACIÓN</a:t>
            </a:r>
            <a:endParaRPr lang="es-ES_tradnl" altLang="es-CL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97" y="71857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663909" y="933745"/>
            <a:ext cx="908403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Plataforma de Postulación Electrónica: </a:t>
            </a:r>
            <a:r>
              <a:rPr lang="es-CL" sz="2000" dirty="0">
                <a:solidFill>
                  <a:srgbClr val="0000FF"/>
                </a:solidFill>
              </a:rPr>
              <a:t>https://auth.conicyt.cl/ </a:t>
            </a:r>
            <a:r>
              <a:rPr lang="es-CL" sz="2000" dirty="0" smtClean="0"/>
              <a:t>de ANID.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Debe presentar el Formulario de Postulación Oficial en formato PDF disponible en Sitio </a:t>
            </a:r>
            <a:r>
              <a:rPr lang="es-CL" sz="2000" dirty="0"/>
              <a:t>Web ANID: </a:t>
            </a:r>
            <a:r>
              <a:rPr lang="es-CL" sz="2000" dirty="0">
                <a:hlinkClick r:id="rId4"/>
              </a:rPr>
              <a:t>https://</a:t>
            </a:r>
            <a:r>
              <a:rPr lang="es-CL" sz="2000" dirty="0" smtClean="0">
                <a:hlinkClick r:id="rId4"/>
              </a:rPr>
              <a:t>www.anid.cl/concursos/</a:t>
            </a:r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Los documentos se deben descargar en Word, y posteriormente subir en PDF</a:t>
            </a:r>
            <a:endParaRPr lang="es-CL" sz="2000" dirty="0" smtClean="0"/>
          </a:p>
          <a:p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Las postulaciones deben adjuntar carta de la beneficiaria en formato PDF firmada por Representante Institucional.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El/la directora/a y los/as investigadores/as deberán presentar carta de compromiso firmada. El conjunto de cartas firmadas del equipo de investigación, se deberán adjuntar </a:t>
            </a:r>
            <a:r>
              <a:rPr lang="es-CL" sz="2000" dirty="0" smtClean="0"/>
              <a:t>en la respectiva plataforma de postulación.</a:t>
            </a:r>
          </a:p>
          <a:p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Deberán indicar como plazo máximo de ejecución hasta 12 meses.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 smtClean="0"/>
              <a:t>El presupuesto deberá ser ingresado en la plataforma de postulación electrónica.</a:t>
            </a:r>
          </a:p>
        </p:txBody>
      </p:sp>
    </p:spTree>
    <p:extLst>
      <p:ext uri="{BB962C8B-B14F-4D97-AF65-F5344CB8AC3E}">
        <p14:creationId xmlns:p14="http://schemas.microsoft.com/office/powerpoint/2010/main" val="383479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1723869" y="279124"/>
            <a:ext cx="9599009" cy="207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Contenidos del Proyecto </a:t>
            </a: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SECCIÓN </a:t>
            </a: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1 y 2 </a:t>
            </a: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endParaRPr lang="es-ES_tradnl" altLang="es-CL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Información del Postulante </a:t>
            </a: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Información del Resultado (TRL)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29370" y="2497109"/>
            <a:ext cx="91087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Identificar nombre del postulante</a:t>
            </a:r>
            <a:endParaRPr lang="es-CL" dirty="0" smtClean="0"/>
          </a:p>
          <a:p>
            <a:pPr>
              <a:lnSpc>
                <a:spcPct val="150000"/>
              </a:lnSpc>
            </a:pPr>
            <a:endParaRPr lang="es-CL" sz="16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Identificar institución beneficiaria</a:t>
            </a:r>
            <a:endParaRPr lang="es-CL" dirty="0" smtClean="0"/>
          </a:p>
          <a:p>
            <a:pPr>
              <a:lnSpc>
                <a:spcPct val="150000"/>
              </a:lnSpc>
            </a:pPr>
            <a:endParaRPr lang="es-CL" sz="1600" u="sng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Descripción del resultado de investigación obtenido en la memoria</a:t>
            </a:r>
            <a:endParaRPr lang="es-CL" dirty="0"/>
          </a:p>
          <a:p>
            <a:pPr>
              <a:lnSpc>
                <a:spcPct val="150000"/>
              </a:lnSpc>
            </a:pPr>
            <a:endParaRPr lang="es-CL" sz="1600" u="sng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u="sng" dirty="0" smtClean="0"/>
              <a:t>Señalar en qué TRL se puede clasificar de entrada el resultado de investigación. (Ver Bases Anexo 2)</a:t>
            </a:r>
            <a:endParaRPr lang="es-CL" u="sng" dirty="0" smtClean="0"/>
          </a:p>
        </p:txBody>
      </p:sp>
    </p:spTree>
    <p:extLst>
      <p:ext uri="{BB962C8B-B14F-4D97-AF65-F5344CB8AC3E}">
        <p14:creationId xmlns:p14="http://schemas.microsoft.com/office/powerpoint/2010/main" val="24982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619671" y="445374"/>
            <a:ext cx="7255240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Contenidos del Proyecto </a:t>
            </a: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SECCIÓN </a:t>
            </a: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3</a:t>
            </a:r>
            <a:endParaRPr lang="es-ES_tradnl" altLang="es-CL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Justificación de la Innovación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925782" y="2341437"/>
            <a:ext cx="106430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L" dirty="0" smtClean="0"/>
              <a:t>Describa </a:t>
            </a:r>
            <a:r>
              <a:rPr lang="es-CL" dirty="0"/>
              <a:t>el problema u oportunidad que abordará el proyecto y sus </a:t>
            </a:r>
            <a:r>
              <a:rPr lang="es-CL" dirty="0" smtClean="0"/>
              <a:t>causas.</a:t>
            </a:r>
            <a:endParaRPr lang="es-CL" dirty="0"/>
          </a:p>
          <a:p>
            <a:endParaRPr lang="es-CL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L" dirty="0"/>
              <a:t>Refiérase a los recursos físicos, equipamiento, laboratorios, capacidades técnicas, conocimiento, </a:t>
            </a:r>
            <a:r>
              <a:rPr lang="es-CL" i="1" dirty="0"/>
              <a:t>Know </a:t>
            </a:r>
            <a:r>
              <a:rPr lang="es-CL" i="1" dirty="0" err="1"/>
              <a:t>How</a:t>
            </a:r>
            <a:r>
              <a:rPr lang="es-CL" dirty="0"/>
              <a:t> y experiencia previa del equipo para liderar el desarrollo de la solución tecnológica</a:t>
            </a:r>
            <a:r>
              <a:rPr lang="es-CL" dirty="0" smtClean="0"/>
              <a:t>.</a:t>
            </a:r>
          </a:p>
          <a:p>
            <a:pPr lvl="0"/>
            <a:endParaRPr lang="es-CL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L" dirty="0"/>
              <a:t>Atractivo de la solución y protección intelectual </a:t>
            </a:r>
            <a:endParaRPr lang="es-CL" dirty="0"/>
          </a:p>
          <a:p>
            <a:pPr lvl="0"/>
            <a:endParaRPr lang="es-CL" dirty="0" err="1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L" dirty="0" smtClean="0"/>
              <a:t>Describa </a:t>
            </a:r>
            <a:r>
              <a:rPr lang="es-CL" dirty="0"/>
              <a:t>el producto, proceso o servicio y sus </a:t>
            </a:r>
            <a:r>
              <a:rPr lang="es-CL" dirty="0" smtClean="0"/>
              <a:t>características.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6335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1723869" y="725839"/>
            <a:ext cx="9599009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Contenidos del Proyecto </a:t>
            </a: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SECCIÓN </a:t>
            </a: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4 </a:t>
            </a:r>
            <a:endParaRPr lang="es-ES_tradnl" altLang="es-CL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Valorización del Resultado de Investigación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75437" y="2563649"/>
            <a:ext cx="104117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Descripción </a:t>
            </a:r>
            <a:r>
              <a:rPr lang="es-CL" dirty="0"/>
              <a:t>y estimación del segmento de </a:t>
            </a:r>
            <a:r>
              <a:rPr lang="es-CL" dirty="0" smtClean="0"/>
              <a:t>mercado</a:t>
            </a:r>
            <a:r>
              <a:rPr lang="es-CL" dirty="0"/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Diagrama </a:t>
            </a:r>
            <a:r>
              <a:rPr lang="es-CL" dirty="0"/>
              <a:t>del modelo de negocios donde participará la nueva </a:t>
            </a:r>
            <a:r>
              <a:rPr lang="es-CL" dirty="0" smtClean="0"/>
              <a:t>empresa.</a:t>
            </a:r>
          </a:p>
          <a:p>
            <a:pPr>
              <a:lnSpc>
                <a:spcPct val="150000"/>
              </a:lnSpc>
            </a:pPr>
            <a:endParaRPr lang="es-CL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Estime </a:t>
            </a:r>
            <a:r>
              <a:rPr lang="es-CL" dirty="0"/>
              <a:t>el valor económico del emprendimiento para los primeros años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5148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1723869" y="725839"/>
            <a:ext cx="9599009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Contenidos del Proyecto </a:t>
            </a:r>
          </a:p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SECCIÓN </a:t>
            </a: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5</a:t>
            </a:r>
            <a:endParaRPr lang="es-ES_tradnl" altLang="es-CL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 algn="ctr" defTabSz="457200">
              <a:buNone/>
            </a:pPr>
            <a:r>
              <a:rPr lang="es-CL" altLang="es-CL" sz="2800" b="1" dirty="0">
                <a:solidFill>
                  <a:srgbClr val="C00000"/>
                </a:solidFill>
                <a:latin typeface="Verdana"/>
                <a:cs typeface="Verdana"/>
              </a:rPr>
              <a:t>Implementación y demostración del proyecto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75437" y="2683145"/>
            <a:ext cx="102870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¿</a:t>
            </a:r>
            <a:r>
              <a:rPr lang="es-CL" dirty="0"/>
              <a:t>Cuál es la (o las) la hipótesis científico tecnológica del proyecto? (1/3 página</a:t>
            </a:r>
            <a:r>
              <a:rPr lang="es-CL" dirty="0" smtClean="0"/>
              <a:t>)</a:t>
            </a:r>
            <a:endParaRPr lang="es-CL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¿</a:t>
            </a:r>
            <a:r>
              <a:rPr lang="es-CL" dirty="0"/>
              <a:t>Cuál es el componente de investigación científica tecnológica del proyecto?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Objetivos </a:t>
            </a:r>
            <a:r>
              <a:rPr lang="es-CL" dirty="0"/>
              <a:t>del </a:t>
            </a:r>
            <a:r>
              <a:rPr lang="es-CL" dirty="0" smtClean="0"/>
              <a:t>proyecto</a:t>
            </a:r>
            <a:endParaRPr lang="es-CL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Describa </a:t>
            </a:r>
            <a:r>
              <a:rPr lang="es-CL" dirty="0"/>
              <a:t>el plan o metodología para validar la idea, prueba de concepto o prototipo a escala experimental, piloto o real.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Resultados </a:t>
            </a:r>
            <a:r>
              <a:rPr lang="es-CL" dirty="0"/>
              <a:t>propuestos para la etapa de ejecución del proyecto VIU</a:t>
            </a:r>
          </a:p>
        </p:txBody>
      </p:sp>
    </p:spTree>
    <p:extLst>
      <p:ext uri="{BB962C8B-B14F-4D97-AF65-F5344CB8AC3E}">
        <p14:creationId xmlns:p14="http://schemas.microsoft.com/office/powerpoint/2010/main" val="281894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9"/>
          <p:cNvSpPr>
            <a:spLocks noGrp="1"/>
          </p:cNvSpPr>
          <p:nvPr/>
        </p:nvSpPr>
        <p:spPr>
          <a:xfrm>
            <a:off x="449705" y="1364100"/>
            <a:ext cx="11544248" cy="446707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b="1" i="0" kern="1200">
                <a:solidFill>
                  <a:srgbClr val="4F81BD"/>
                </a:solidFill>
                <a:latin typeface="Verdana"/>
                <a:ea typeface="+mn-ea"/>
                <a:cs typeface="Verdan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  <a:t>11vo Concurso VIU</a:t>
            </a:r>
          </a:p>
          <a:p>
            <a:pPr algn="ctr"/>
            <a:endParaRPr lang="es-CL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L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  <a:t>“Valorización de la Investigación en la Universidad”</a:t>
            </a:r>
          </a:p>
          <a:p>
            <a:pPr algn="ctr"/>
            <a:endParaRPr lang="es-CL" sz="2400" b="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s-CL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Departamento FONDEF</a:t>
            </a:r>
          </a:p>
          <a:p>
            <a:pPr algn="ctr"/>
            <a:r>
              <a:rPr lang="es-CL" sz="2000" dirty="0" smtClean="0">
                <a:solidFill>
                  <a:schemeClr val="accent1">
                    <a:lumMod val="50000"/>
                  </a:schemeClr>
                </a:solidFill>
              </a:rPr>
              <a:t>Subdirección de Investigación Aplicada</a:t>
            </a:r>
          </a:p>
          <a:p>
            <a:pPr algn="ctr"/>
            <a:r>
              <a:rPr lang="es-CL" sz="2000" dirty="0" smtClean="0">
                <a:solidFill>
                  <a:schemeClr val="accent2">
                    <a:lumMod val="75000"/>
                  </a:schemeClr>
                </a:solidFill>
              </a:rPr>
              <a:t>AGENCIA NACIONAL DE INVESTIGACIÓN y DESARROLLO - ANID</a:t>
            </a:r>
            <a:endParaRPr lang="es-CL" sz="20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s-CL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L" sz="1600" dirty="0" smtClean="0">
                <a:solidFill>
                  <a:schemeClr val="accent1">
                    <a:lumMod val="50000"/>
                  </a:schemeClr>
                </a:solidFill>
              </a:rPr>
              <a:t>Convocatorias Año 2021</a:t>
            </a:r>
            <a:endParaRPr lang="es-CL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Content Placeholder 4"/>
          <p:cNvSpPr>
            <a:spLocks noGrp="1"/>
          </p:cNvSpPr>
          <p:nvPr/>
        </p:nvSpPr>
        <p:spPr>
          <a:xfrm>
            <a:off x="3516337" y="1807680"/>
            <a:ext cx="11201400" cy="990600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i="0" kern="1200" spc="0">
                <a:solidFill>
                  <a:schemeClr val="accent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2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833140" y="575626"/>
            <a:ext cx="620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ADMISIBILIDAD</a:t>
            </a:r>
            <a:endParaRPr lang="es-ES_tradnl" altLang="es-CL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370582" y="1869674"/>
            <a:ext cx="9528438" cy="3716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Solo se aceptarán y evaluarán las propuestas que cumplan con los requisitos y las especificaciones establecidas en las presentes bases. (Ver “requisitos para envío de propuestas”).</a:t>
            </a:r>
          </a:p>
          <a:p>
            <a:pPr>
              <a:lnSpc>
                <a:spcPct val="150000"/>
              </a:lnSpc>
            </a:pPr>
            <a:endParaRPr lang="es-CL" sz="400" dirty="0"/>
          </a:p>
          <a:p>
            <a:pPr>
              <a:lnSpc>
                <a:spcPct val="150000"/>
              </a:lnSpc>
            </a:pPr>
            <a:endParaRPr lang="es-CL" sz="400" dirty="0" smtClean="0"/>
          </a:p>
          <a:p>
            <a:pPr>
              <a:lnSpc>
                <a:spcPct val="150000"/>
              </a:lnSpc>
            </a:pPr>
            <a:endParaRPr lang="es-CL" sz="400" dirty="0"/>
          </a:p>
          <a:p>
            <a:pPr>
              <a:lnSpc>
                <a:spcPct val="150000"/>
              </a:lnSpc>
            </a:pPr>
            <a:endParaRPr lang="es-CL" sz="400" dirty="0" smtClean="0"/>
          </a:p>
          <a:p>
            <a:pPr>
              <a:lnSpc>
                <a:spcPct val="150000"/>
              </a:lnSpc>
            </a:pPr>
            <a:endParaRPr lang="es-CL" sz="400" dirty="0"/>
          </a:p>
          <a:p>
            <a:pPr>
              <a:lnSpc>
                <a:spcPct val="150000"/>
              </a:lnSpc>
            </a:pPr>
            <a:endParaRPr lang="es-CL" sz="400" dirty="0" smtClean="0"/>
          </a:p>
          <a:p>
            <a:pPr>
              <a:lnSpc>
                <a:spcPct val="150000"/>
              </a:lnSpc>
            </a:pPr>
            <a:endParaRPr lang="es-CL" sz="400" dirty="0"/>
          </a:p>
          <a:p>
            <a:pPr>
              <a:lnSpc>
                <a:spcPct val="150000"/>
              </a:lnSpc>
            </a:pPr>
            <a:endParaRPr lang="es-CL" sz="4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dirty="0" smtClean="0"/>
              <a:t>Deben venir solo en formulario oficial disponible en la página oficial de la convocatoria ANID/Concursos.</a:t>
            </a:r>
          </a:p>
          <a:p>
            <a:pPr>
              <a:lnSpc>
                <a:spcPct val="150000"/>
              </a:lnSpc>
            </a:pPr>
            <a:endParaRPr lang="es-CL" sz="500" u="sng" dirty="0" smtClean="0"/>
          </a:p>
        </p:txBody>
      </p:sp>
    </p:spTree>
    <p:extLst>
      <p:ext uri="{BB962C8B-B14F-4D97-AF65-F5344CB8AC3E}">
        <p14:creationId xmlns:p14="http://schemas.microsoft.com/office/powerpoint/2010/main" val="409645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0" y="536824"/>
            <a:ext cx="2125991" cy="1928117"/>
          </a:xfrm>
          <a:prstGeom prst="rect">
            <a:avLst/>
          </a:prstGeom>
        </p:spPr>
      </p:pic>
      <p:sp>
        <p:nvSpPr>
          <p:cNvPr id="3" name="CuadroTexto 1"/>
          <p:cNvSpPr txBox="1">
            <a:spLocks noChangeArrowheads="1"/>
          </p:cNvSpPr>
          <p:nvPr/>
        </p:nvSpPr>
        <p:spPr bwMode="auto">
          <a:xfrm>
            <a:off x="2851150" y="536824"/>
            <a:ext cx="618547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_tradnl" altLang="es-CL" sz="2800" b="1" dirty="0" smtClean="0">
                <a:solidFill>
                  <a:srgbClr val="174A97"/>
                </a:solidFill>
                <a:latin typeface="gobCL" pitchFamily="50" charset="0"/>
              </a:rPr>
              <a:t>Criterios de Evaluación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849563" y="1202879"/>
          <a:ext cx="7705725" cy="2524124"/>
        </p:xfrm>
        <a:graphic>
          <a:graphicData uri="http://schemas.openxmlformats.org/drawingml/2006/table">
            <a:tbl>
              <a:tblPr firstRow="1" firstCol="1" bandRow="1"/>
              <a:tblGrid>
                <a:gridCol w="816941">
                  <a:extLst>
                    <a:ext uri="{9D8B030D-6E8A-4147-A177-3AD203B41FA5}">
                      <a16:colId xmlns:a16="http://schemas.microsoft.com/office/drawing/2014/main" val="2799599615"/>
                    </a:ext>
                  </a:extLst>
                </a:gridCol>
                <a:gridCol w="5664805">
                  <a:extLst>
                    <a:ext uri="{9D8B030D-6E8A-4147-A177-3AD203B41FA5}">
                      <a16:colId xmlns:a16="http://schemas.microsoft.com/office/drawing/2014/main" val="1652391714"/>
                    </a:ext>
                  </a:extLst>
                </a:gridCol>
                <a:gridCol w="1223979">
                  <a:extLst>
                    <a:ext uri="{9D8B030D-6E8A-4147-A177-3AD203B41FA5}">
                      <a16:colId xmlns:a16="http://schemas.microsoft.com/office/drawing/2014/main" val="1775049598"/>
                    </a:ext>
                  </a:extLst>
                </a:gridCol>
              </a:tblGrid>
              <a:tr h="420687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Criterio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Descripción de los criterios de </a:t>
                      </a:r>
                      <a:r>
                        <a:rPr lang="es-CL" sz="1200" b="1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evaluación de la presentación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Ponderación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348529"/>
                  </a:ext>
                </a:extLst>
              </a:tr>
              <a:tr h="631031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835025"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Merito científico tecnológico y/o de la invención desarrollada en la propuesta evaluada durante la presentación presencial y defensa del proyecto.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7559939"/>
                  </a:ext>
                </a:extLst>
              </a:tr>
              <a:tr h="631031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835025"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Habilidades comunicacionales suficientes para dar a conocer el valor del proyecto (Formalidad, organización, coherencia) evaluada durante la presentación presencial y defensa del proyecto.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310462"/>
                  </a:ext>
                </a:extLst>
              </a:tr>
              <a:tr h="841375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835025"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Habilidades y dominio técnico del director del proyecto y del equipo emprendedor para abordar el plan de trabajo y sus componentes presentados (Resultados, PI, Mercado, Impactos E&amp;S) evaluada durante la presentación presencial y defensa del proyecto.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714686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08783"/>
              </p:ext>
            </p:extLst>
          </p:nvPr>
        </p:nvGraphicFramePr>
        <p:xfrm>
          <a:off x="2851151" y="3865117"/>
          <a:ext cx="7704138" cy="2524043"/>
        </p:xfrm>
        <a:graphic>
          <a:graphicData uri="http://schemas.openxmlformats.org/drawingml/2006/table">
            <a:tbl>
              <a:tblPr firstRow="1" firstCol="1" bandRow="1"/>
              <a:tblGrid>
                <a:gridCol w="882565">
                  <a:extLst>
                    <a:ext uri="{9D8B030D-6E8A-4147-A177-3AD203B41FA5}">
                      <a16:colId xmlns:a16="http://schemas.microsoft.com/office/drawing/2014/main" val="1366823486"/>
                    </a:ext>
                  </a:extLst>
                </a:gridCol>
                <a:gridCol w="5600871">
                  <a:extLst>
                    <a:ext uri="{9D8B030D-6E8A-4147-A177-3AD203B41FA5}">
                      <a16:colId xmlns:a16="http://schemas.microsoft.com/office/drawing/2014/main" val="2067911804"/>
                    </a:ext>
                  </a:extLst>
                </a:gridCol>
                <a:gridCol w="1220702">
                  <a:extLst>
                    <a:ext uri="{9D8B030D-6E8A-4147-A177-3AD203B41FA5}">
                      <a16:colId xmlns:a16="http://schemas.microsoft.com/office/drawing/2014/main" val="3177216442"/>
                    </a:ext>
                  </a:extLst>
                </a:gridCol>
              </a:tblGrid>
              <a:tr h="420744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Criterio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Descripción de los criterios de evaluación del proyecto</a:t>
                      </a:r>
                      <a:endParaRPr lang="es-CL" sz="12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Ponderación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099739"/>
                  </a:ext>
                </a:extLst>
              </a:tr>
              <a:tr h="694334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d) 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Calidad y mérito científico tecnológico del proyecto reflejada en la metodología, plan de trabajo, financiamiento y aportes de recursos complementarios directos al proyecto por parte de la Institución Beneficiaria y de empresas interesadas en los resultados.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889756"/>
                  </a:ext>
                </a:extLst>
              </a:tr>
              <a:tr h="420744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e)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Completitud y calidad del modelo de negocios propuesto acorde al segmento del mercado y/o conjunto de clientes identificado y las ventajas de la solución para ese segmento o conjunto de clientes.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baseline="0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1200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102647"/>
                  </a:ext>
                </a:extLst>
              </a:tr>
              <a:tr h="631115"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-8350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f)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Calidad en los criterios de estimación de los impactos económicos y/o sociales identificados que se lograría a partir de la implementación del proyecto de emprendimiento.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614751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1229502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844253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2459004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3073756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3688507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4303258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4918009" algn="l" defTabSz="614751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indent="6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729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9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833140" y="575626"/>
            <a:ext cx="6205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Fechas Apertura y Cierre</a:t>
            </a:r>
            <a:endParaRPr lang="es-ES_tradnl" altLang="es-CL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3" name="Imagen 2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81" y="279124"/>
            <a:ext cx="1493712" cy="13546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699195" y="2541187"/>
            <a:ext cx="9528438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3600" b="1" dirty="0" smtClean="0"/>
              <a:t>Apertura: </a:t>
            </a:r>
            <a:r>
              <a:rPr lang="es-CL" sz="3600" dirty="0" smtClean="0"/>
              <a:t>9 </a:t>
            </a:r>
            <a:r>
              <a:rPr lang="es-CL" sz="3600" dirty="0" smtClean="0"/>
              <a:t>de </a:t>
            </a:r>
            <a:r>
              <a:rPr lang="es-CL" sz="3600" dirty="0" smtClean="0"/>
              <a:t>marzo </a:t>
            </a:r>
            <a:r>
              <a:rPr lang="es-CL" sz="3600" dirty="0" smtClean="0"/>
              <a:t>2021</a:t>
            </a:r>
          </a:p>
          <a:p>
            <a:pPr>
              <a:lnSpc>
                <a:spcPct val="150000"/>
              </a:lnSpc>
            </a:pPr>
            <a:endParaRPr lang="es-CL" sz="700" b="1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3600" b="1" dirty="0" smtClean="0"/>
              <a:t>Cierre:      </a:t>
            </a:r>
            <a:r>
              <a:rPr lang="es-CL" sz="3600" dirty="0" smtClean="0"/>
              <a:t>22 </a:t>
            </a:r>
            <a:r>
              <a:rPr lang="es-CL" sz="3600" dirty="0" smtClean="0"/>
              <a:t>de </a:t>
            </a:r>
            <a:r>
              <a:rPr lang="es-CL" sz="3600" dirty="0" smtClean="0"/>
              <a:t>abril </a:t>
            </a:r>
            <a:r>
              <a:rPr lang="es-CL" sz="3600" dirty="0" smtClean="0"/>
              <a:t>2021   (17:00 horas)</a:t>
            </a:r>
          </a:p>
        </p:txBody>
      </p:sp>
    </p:spTree>
    <p:extLst>
      <p:ext uri="{BB962C8B-B14F-4D97-AF65-F5344CB8AC3E}">
        <p14:creationId xmlns:p14="http://schemas.microsoft.com/office/powerpoint/2010/main" val="403753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6CC9F9F-477C-0E40-AB28-EFE5C2463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0095" y="2569730"/>
            <a:ext cx="1888633" cy="171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07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884980" cy="1709538"/>
          </a:xfrm>
          <a:prstGeom prst="rect">
            <a:avLst/>
          </a:prstGeom>
        </p:spPr>
      </p:pic>
      <p:sp>
        <p:nvSpPr>
          <p:cNvPr id="6" name="CuadroTexto 1"/>
          <p:cNvSpPr txBox="1">
            <a:spLocks noChangeArrowheads="1"/>
          </p:cNvSpPr>
          <p:nvPr/>
        </p:nvSpPr>
        <p:spPr bwMode="auto">
          <a:xfrm>
            <a:off x="464695" y="2205524"/>
            <a:ext cx="10702977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latin typeface="gobCL"/>
              </a:rPr>
              <a:t>La </a:t>
            </a:r>
            <a:r>
              <a:rPr lang="es-CL" sz="2000" dirty="0">
                <a:latin typeface="gobCL"/>
              </a:rPr>
              <a:t>ciencia, la tecnología, el conocimiento y la innovación son </a:t>
            </a:r>
            <a:r>
              <a:rPr lang="es-CL" sz="2000" u="sng" dirty="0">
                <a:latin typeface="gobCL"/>
              </a:rPr>
              <a:t>agentes transformadores claves</a:t>
            </a:r>
            <a:r>
              <a:rPr lang="es-CL" sz="2000" dirty="0">
                <a:latin typeface="gobCL"/>
              </a:rPr>
              <a:t> para alcanzar un desarrollo sostenible e integral y que contribuyen a trazar un camino propio para mejorar la calidad de vida de las personas y desarrollar los territorios</a:t>
            </a:r>
            <a:r>
              <a:rPr lang="es-CL" sz="2000" dirty="0" smtClean="0">
                <a:latin typeface="gobCL"/>
              </a:rPr>
              <a:t>.</a:t>
            </a: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endParaRPr lang="es-CL" sz="1000" dirty="0" smtClean="0">
              <a:latin typeface="gobCL"/>
            </a:endParaRP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latin typeface="gobCL"/>
              </a:rPr>
              <a:t>Las EBCTs son </a:t>
            </a:r>
            <a:r>
              <a:rPr lang="es-CL" sz="2000" dirty="0">
                <a:latin typeface="gobCL"/>
              </a:rPr>
              <a:t>nuevas empresas que se crean a partir de I+D (investigación y desarrollo) y pueden formarse al interior de una empresa ya existente </a:t>
            </a:r>
            <a:r>
              <a:rPr lang="es-CL" sz="2000" u="sng" dirty="0">
                <a:latin typeface="gobCL"/>
              </a:rPr>
              <a:t>o en un contexto universitario</a:t>
            </a:r>
            <a:r>
              <a:rPr lang="es-CL" sz="2000" dirty="0" smtClean="0">
                <a:latin typeface="gobCL"/>
              </a:rPr>
              <a:t>.</a:t>
            </a: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endParaRPr lang="es-CL" sz="1000" dirty="0" smtClean="0">
              <a:latin typeface="gobCL"/>
            </a:endParaRP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r>
              <a:rPr lang="es-CL" sz="2000" dirty="0">
                <a:latin typeface="gobCL"/>
              </a:rPr>
              <a:t>La </a:t>
            </a:r>
            <a:r>
              <a:rPr lang="es-CL" sz="2000" dirty="0" smtClean="0">
                <a:latin typeface="gobCL"/>
              </a:rPr>
              <a:t>ciencia y la tecnología juegan </a:t>
            </a:r>
            <a:r>
              <a:rPr lang="es-CL" sz="2000" dirty="0">
                <a:latin typeface="gobCL"/>
              </a:rPr>
              <a:t>un papel </a:t>
            </a:r>
            <a:r>
              <a:rPr lang="es-CL" sz="2000" dirty="0" smtClean="0">
                <a:latin typeface="gobCL"/>
              </a:rPr>
              <a:t>muy importante </a:t>
            </a:r>
            <a:r>
              <a:rPr lang="es-CL" sz="2000" dirty="0">
                <a:latin typeface="gobCL"/>
              </a:rPr>
              <a:t>en la generación de </a:t>
            </a:r>
            <a:r>
              <a:rPr lang="es-CL" sz="2000" dirty="0" smtClean="0">
                <a:latin typeface="gobCL"/>
              </a:rPr>
              <a:t>nuevo conocimiento aplicado para aumentar la competitividad de productos, servicios y poder desarrollar procesos más eficientes.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defRPr/>
            </a:pPr>
            <a:endParaRPr lang="es-CL" sz="2000" dirty="0" smtClean="0">
              <a:latin typeface="gobCL"/>
            </a:endParaRP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r>
              <a:rPr lang="es-CL" sz="2000" dirty="0">
                <a:latin typeface="gobCL"/>
              </a:rPr>
              <a:t>Es reconocido </a:t>
            </a:r>
            <a:r>
              <a:rPr lang="es-CL" sz="2000" dirty="0" smtClean="0">
                <a:latin typeface="gobCL"/>
              </a:rPr>
              <a:t>además que </a:t>
            </a:r>
            <a:r>
              <a:rPr lang="es-CL" sz="2000" dirty="0">
                <a:latin typeface="gobCL"/>
              </a:rPr>
              <a:t>los emprendedores y el </a:t>
            </a:r>
            <a:r>
              <a:rPr lang="es-CL" sz="2000" dirty="0">
                <a:latin typeface="gobCL"/>
              </a:rPr>
              <a:t>espíritu emprendedor </a:t>
            </a:r>
            <a:r>
              <a:rPr lang="es-CL" sz="2000" dirty="0">
                <a:latin typeface="gobCL"/>
              </a:rPr>
              <a:t>gira </a:t>
            </a:r>
            <a:r>
              <a:rPr lang="es-CL" sz="2000" dirty="0">
                <a:latin typeface="gobCL"/>
              </a:rPr>
              <a:t>en torno a las oportunidades: crearlas, reconocerlas y actuar sobre ellas</a:t>
            </a:r>
            <a:r>
              <a:rPr lang="es-CL" sz="2000" dirty="0" smtClean="0">
                <a:latin typeface="gobCL"/>
              </a:rPr>
              <a:t>.</a:t>
            </a:r>
            <a:endParaRPr lang="es-CL" sz="2000" dirty="0">
              <a:latin typeface="gobCL"/>
            </a:endParaRPr>
          </a:p>
          <a:p>
            <a:pPr marL="342900" indent="-342900" algn="just">
              <a:spcBef>
                <a:spcPct val="20000"/>
              </a:spcBef>
              <a:buClr>
                <a:srgbClr val="006CB7"/>
              </a:buClr>
              <a:buFont typeface="Arial" panose="020B0604020202020204" pitchFamily="34" charset="0"/>
              <a:buChar char="•"/>
              <a:defRPr/>
            </a:pPr>
            <a:endParaRPr lang="es-CL" sz="1000" dirty="0" smtClean="0">
              <a:latin typeface="gobCL"/>
            </a:endParaRPr>
          </a:p>
        </p:txBody>
      </p:sp>
      <p:sp>
        <p:nvSpPr>
          <p:cNvPr id="7" name="CuadroTexto 1"/>
          <p:cNvSpPr txBox="1">
            <a:spLocks noChangeArrowheads="1"/>
          </p:cNvSpPr>
          <p:nvPr/>
        </p:nvSpPr>
        <p:spPr bwMode="auto">
          <a:xfrm>
            <a:off x="2353457" y="612961"/>
            <a:ext cx="78248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Las </a:t>
            </a:r>
            <a:r>
              <a:rPr lang="es-ES_tradnl" altLang="es-CL" sz="2800" b="1" dirty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empresas de base científico-tecnológica (EBCTs) </a:t>
            </a:r>
            <a:endParaRPr lang="es-ES_tradnl" altLang="es-CL" sz="2800" b="1" dirty="0">
              <a:solidFill>
                <a:schemeClr val="accent1">
                  <a:lumMod val="50000"/>
                </a:schemeClr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8716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884980" cy="1709538"/>
          </a:xfrm>
          <a:prstGeom prst="rect">
            <a:avLst/>
          </a:prstGeom>
        </p:spPr>
      </p:pic>
      <p:sp>
        <p:nvSpPr>
          <p:cNvPr id="6" name="CuadroTexto 1"/>
          <p:cNvSpPr txBox="1">
            <a:spLocks noChangeArrowheads="1"/>
          </p:cNvSpPr>
          <p:nvPr/>
        </p:nvSpPr>
        <p:spPr bwMode="auto">
          <a:xfrm>
            <a:off x="494674" y="2348200"/>
            <a:ext cx="10882859" cy="358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b="1" dirty="0" smtClean="0">
                <a:latin typeface="gobCL"/>
              </a:rPr>
              <a:t>Fomentar una cultura de emprendimiento innovador en la comunidad universitaria, basada en la valorización de la investigación que se realiza en las universidades chilenas por egresados de pre y postgrado</a:t>
            </a:r>
            <a:r>
              <a:rPr lang="es-CL" dirty="0" smtClean="0">
                <a:latin typeface="gobCL"/>
              </a:rPr>
              <a:t>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endParaRPr lang="es-CL" sz="1050" dirty="0" smtClean="0">
              <a:latin typeface="gobCL"/>
            </a:endParaRP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dirty="0" smtClean="0">
                <a:latin typeface="gobCL"/>
              </a:rPr>
              <a:t>Promover la </a:t>
            </a:r>
            <a:r>
              <a:rPr lang="es-CL" b="1" dirty="0" smtClean="0">
                <a:latin typeface="gobCL"/>
              </a:rPr>
              <a:t>formación de capacidades para crear y desarrollar nuevos emprendimientos o negocios basados en investigación</a:t>
            </a:r>
            <a:r>
              <a:rPr lang="es-CL" dirty="0" smtClean="0">
                <a:latin typeface="gobCL"/>
              </a:rPr>
              <a:t> realizada por egresados de pre y posgrado en el marco de sus tesis o memorias universitarias.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endParaRPr lang="es-CL" sz="1050" dirty="0" smtClean="0">
              <a:latin typeface="gobCL"/>
            </a:endParaRP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dirty="0" smtClean="0">
                <a:latin typeface="gobCL"/>
              </a:rPr>
              <a:t>El </a:t>
            </a:r>
            <a:r>
              <a:rPr lang="es-CL" b="1" dirty="0" smtClean="0">
                <a:latin typeface="gobCL"/>
              </a:rPr>
              <a:t>foco del programa</a:t>
            </a:r>
            <a:r>
              <a:rPr lang="es-CL" dirty="0" smtClean="0">
                <a:latin typeface="gobCL"/>
              </a:rPr>
              <a:t> está en los </a:t>
            </a:r>
            <a:r>
              <a:rPr lang="es-CL" b="1" dirty="0" smtClean="0">
                <a:latin typeface="gobCL"/>
              </a:rPr>
              <a:t>alumnos y alumnas como movilizadores del conocimiento hacia instancias productivas o sociales</a:t>
            </a:r>
            <a:r>
              <a:rPr lang="es-CL" dirty="0" smtClean="0">
                <a:latin typeface="gobCL"/>
              </a:rPr>
              <a:t>. </a:t>
            </a:r>
          </a:p>
        </p:txBody>
      </p:sp>
      <p:sp>
        <p:nvSpPr>
          <p:cNvPr id="7" name="CuadroTexto 1"/>
          <p:cNvSpPr txBox="1">
            <a:spLocks noChangeArrowheads="1"/>
          </p:cNvSpPr>
          <p:nvPr/>
        </p:nvSpPr>
        <p:spPr bwMode="auto">
          <a:xfrm>
            <a:off x="1758954" y="1212954"/>
            <a:ext cx="858543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OBJETIVO GENERAL</a:t>
            </a:r>
          </a:p>
        </p:txBody>
      </p:sp>
    </p:spTree>
    <p:extLst>
      <p:ext uri="{BB962C8B-B14F-4D97-AF65-F5344CB8AC3E}">
        <p14:creationId xmlns:p14="http://schemas.microsoft.com/office/powerpoint/2010/main" val="264952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611067" cy="1461119"/>
          </a:xfrm>
          <a:prstGeom prst="rect">
            <a:avLst/>
          </a:prstGeom>
        </p:spPr>
      </p:pic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1741086" y="701425"/>
            <a:ext cx="58938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altLang="es-CL" sz="32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bCL" pitchFamily="50" charset="0"/>
              </a:rPr>
              <a:t>Modelo de Articulación…</a:t>
            </a:r>
            <a:endParaRPr lang="es-CL" altLang="es-CL" sz="3200" b="1" i="1" u="sng" dirty="0">
              <a:solidFill>
                <a:schemeClr val="tx1">
                  <a:lumMod val="65000"/>
                  <a:lumOff val="35000"/>
                </a:schemeClr>
              </a:solidFill>
              <a:latin typeface="gobCL" pitchFamily="50" charset="0"/>
            </a:endParaRPr>
          </a:p>
        </p:txBody>
      </p:sp>
      <p:graphicFrame>
        <p:nvGraphicFramePr>
          <p:cNvPr id="9" name="5 Diagrama"/>
          <p:cNvGraphicFramePr/>
          <p:nvPr>
            <p:extLst>
              <p:ext uri="{D42A27DB-BD31-4B8C-83A1-F6EECF244321}">
                <p14:modId xmlns:p14="http://schemas.microsoft.com/office/powerpoint/2010/main" val="2886565005"/>
              </p:ext>
            </p:extLst>
          </p:nvPr>
        </p:nvGraphicFramePr>
        <p:xfrm>
          <a:off x="3467177" y="1938439"/>
          <a:ext cx="609600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6 CuadroTexto"/>
          <p:cNvSpPr txBox="1"/>
          <p:nvPr/>
        </p:nvSpPr>
        <p:spPr>
          <a:xfrm>
            <a:off x="4568811" y="5491342"/>
            <a:ext cx="1785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 C&amp;T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7 CuadroTexto"/>
          <p:cNvSpPr txBox="1"/>
          <p:nvPr/>
        </p:nvSpPr>
        <p:spPr>
          <a:xfrm>
            <a:off x="6675341" y="5508671"/>
            <a:ext cx="1785938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</a:t>
            </a:r>
            <a:endParaRPr lang="es-E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"/>
          <p:cNvSpPr txBox="1">
            <a:spLocks noChangeArrowheads="1"/>
          </p:cNvSpPr>
          <p:nvPr/>
        </p:nvSpPr>
        <p:spPr bwMode="auto">
          <a:xfrm>
            <a:off x="8233199" y="1049326"/>
            <a:ext cx="3979862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CL" b="1" dirty="0">
                <a:solidFill>
                  <a:srgbClr val="C00000"/>
                </a:solidFill>
                <a:latin typeface="gobCL"/>
              </a:rPr>
              <a:t>Resultados</a:t>
            </a:r>
            <a:r>
              <a:rPr lang="es-CL" b="1" dirty="0">
                <a:solidFill>
                  <a:srgbClr val="003366"/>
                </a:solidFill>
                <a:latin typeface="gobCL"/>
              </a:rPr>
              <a:t> </a:t>
            </a:r>
            <a:r>
              <a:rPr lang="es-CL" b="1" dirty="0" smtClean="0">
                <a:solidFill>
                  <a:srgbClr val="003366"/>
                </a:solidFill>
                <a:latin typeface="gobCL"/>
              </a:rPr>
              <a:t>esperados de la línea de financiamiento:</a:t>
            </a:r>
            <a:endParaRPr lang="es-CL" b="1" dirty="0">
              <a:solidFill>
                <a:srgbClr val="003366"/>
              </a:solidFill>
              <a:latin typeface="gobCL"/>
            </a:endParaRPr>
          </a:p>
          <a:p>
            <a:pPr eaLnBrk="1" hangingPunct="1">
              <a:defRPr/>
            </a:pPr>
            <a:endParaRPr lang="es-CL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bCL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 smtClean="0">
                <a:latin typeface="gobCL"/>
              </a:rPr>
              <a:t>Cultura </a:t>
            </a:r>
            <a:r>
              <a:rPr lang="es-CL" sz="1800" dirty="0">
                <a:latin typeface="gobCL"/>
              </a:rPr>
              <a:t>de emprendimiento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</a:t>
            </a:r>
            <a:r>
              <a:rPr lang="es-CL" sz="1800" dirty="0" smtClean="0">
                <a:latin typeface="gobCL"/>
              </a:rPr>
              <a:t>Emprendedores EBCT</a:t>
            </a:r>
            <a:endParaRPr lang="es-CL" sz="1800" dirty="0">
              <a:latin typeface="gobCL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Nuevos productos o servicios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Tecnologías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Nuevos Modelos de </a:t>
            </a:r>
            <a:r>
              <a:rPr lang="es-CL" sz="1800" dirty="0" smtClean="0">
                <a:latin typeface="gobCL"/>
              </a:rPr>
              <a:t>Negocios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</a:t>
            </a:r>
            <a:r>
              <a:rPr lang="es-CL" sz="1800" dirty="0" smtClean="0">
                <a:latin typeface="gobCL"/>
              </a:rPr>
              <a:t>Nuevos Emprendimientos EBCT</a:t>
            </a:r>
            <a:endParaRPr lang="es-CL" sz="1800" dirty="0">
              <a:latin typeface="gobCL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Beneficios e Impactos Sociales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Beneficios e Impactos Institucionales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Valorización de la C&amp;T.</a:t>
            </a:r>
          </a:p>
        </p:txBody>
      </p:sp>
      <p:sp>
        <p:nvSpPr>
          <p:cNvPr id="13" name="14 CuadroTexto"/>
          <p:cNvSpPr txBox="1">
            <a:spLocks noChangeArrowheads="1"/>
          </p:cNvSpPr>
          <p:nvPr/>
        </p:nvSpPr>
        <p:spPr bwMode="auto">
          <a:xfrm>
            <a:off x="5387120" y="3699516"/>
            <a:ext cx="22891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CL" sz="1500" b="1" dirty="0">
                <a:solidFill>
                  <a:schemeClr val="bg1"/>
                </a:solidFill>
                <a:latin typeface="gobCL" pitchFamily="50" charset="0"/>
              </a:rPr>
              <a:t>EMPRENDIMIENTO</a:t>
            </a:r>
            <a:endParaRPr lang="es-ES" altLang="es-CL" sz="1500" b="1" dirty="0">
              <a:solidFill>
                <a:schemeClr val="bg1"/>
              </a:solidFill>
              <a:latin typeface="gobCL" pitchFamily="50" charset="0"/>
            </a:endParaRPr>
          </a:p>
        </p:txBody>
      </p:sp>
      <p:sp>
        <p:nvSpPr>
          <p:cNvPr id="14" name="16 CuadroTexto"/>
          <p:cNvSpPr txBox="1">
            <a:spLocks noChangeArrowheads="1"/>
          </p:cNvSpPr>
          <p:nvPr/>
        </p:nvSpPr>
        <p:spPr bwMode="auto">
          <a:xfrm>
            <a:off x="5657922" y="4005645"/>
            <a:ext cx="17145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altLang="es-CL" sz="2000" b="1" dirty="0">
                <a:latin typeface="gobCL" pitchFamily="50" charset="0"/>
              </a:rPr>
              <a:t>Basados en Investigación C&amp;T </a:t>
            </a:r>
            <a:endParaRPr lang="es-ES" altLang="es-CL" sz="2000" b="1" dirty="0">
              <a:latin typeface="Arial" panose="020B0604020202020204" pitchFamily="34" charset="0"/>
            </a:endParaRPr>
          </a:p>
        </p:txBody>
      </p:sp>
      <p:sp>
        <p:nvSpPr>
          <p:cNvPr id="15" name="CuadroTexto 1"/>
          <p:cNvSpPr txBox="1">
            <a:spLocks noChangeArrowheads="1"/>
          </p:cNvSpPr>
          <p:nvPr/>
        </p:nvSpPr>
        <p:spPr bwMode="auto">
          <a:xfrm>
            <a:off x="113003" y="1912117"/>
            <a:ext cx="4994102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CL" b="1" dirty="0">
                <a:solidFill>
                  <a:srgbClr val="003366"/>
                </a:solidFill>
                <a:latin typeface="gobCL"/>
              </a:rPr>
              <a:t>Buscamos la </a:t>
            </a:r>
            <a:r>
              <a:rPr lang="es-CL" b="1" dirty="0" smtClean="0">
                <a:solidFill>
                  <a:srgbClr val="C00000"/>
                </a:solidFill>
                <a:latin typeface="gobCL"/>
              </a:rPr>
              <a:t>ARTICULACIÓN</a:t>
            </a:r>
            <a:r>
              <a:rPr lang="es-CL" b="1" dirty="0" smtClean="0">
                <a:solidFill>
                  <a:srgbClr val="003366"/>
                </a:solidFill>
                <a:latin typeface="gobCL"/>
              </a:rPr>
              <a:t> </a:t>
            </a:r>
            <a:r>
              <a:rPr lang="es-CL" b="1" dirty="0">
                <a:solidFill>
                  <a:srgbClr val="003366"/>
                </a:solidFill>
                <a:latin typeface="gobCL"/>
              </a:rPr>
              <a:t>entre:</a:t>
            </a:r>
          </a:p>
          <a:p>
            <a:pPr eaLnBrk="1" hangingPunct="1">
              <a:defRPr/>
            </a:pPr>
            <a:endParaRPr lang="es-CL" sz="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Alumnos(as) tesistas / memoristas</a:t>
            </a:r>
          </a:p>
          <a:p>
            <a:pPr eaLnBrk="1" hangingPunct="1">
              <a:defRPr/>
            </a:pPr>
            <a:endParaRPr lang="es-CL" sz="1800" dirty="0"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Investigadores(as) / P. Guías</a:t>
            </a:r>
          </a:p>
          <a:p>
            <a:pPr eaLnBrk="1" hangingPunct="1">
              <a:defRPr/>
            </a:pPr>
            <a:endParaRPr lang="es-CL" sz="1800" dirty="0"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dirty="0">
                <a:latin typeface="gobCL"/>
              </a:rPr>
              <a:t> Universidad (Infraestructura y Equipamiento)</a:t>
            </a:r>
          </a:p>
          <a:p>
            <a:pPr eaLnBrk="1" hangingPunct="1">
              <a:defRPr/>
            </a:pPr>
            <a:endParaRPr lang="es-CL" sz="1800" dirty="0"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dirty="0">
                <a:solidFill>
                  <a:schemeClr val="tx2">
                    <a:lumMod val="75000"/>
                  </a:schemeClr>
                </a:solidFill>
                <a:latin typeface="gobCL"/>
              </a:rPr>
              <a:t> Mentores en emprendimientos o </a:t>
            </a:r>
            <a:r>
              <a:rPr lang="es-CL" sz="1800" dirty="0" smtClean="0">
                <a:solidFill>
                  <a:schemeClr val="tx2">
                    <a:lumMod val="75000"/>
                  </a:schemeClr>
                </a:solidFill>
                <a:latin typeface="gobCL"/>
              </a:rPr>
              <a:t>negocios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endParaRPr lang="es-CL" sz="1800" dirty="0" smtClean="0"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b="1" dirty="0">
                <a:solidFill>
                  <a:schemeClr val="tx2">
                    <a:lumMod val="75000"/>
                  </a:schemeClr>
                </a:solidFill>
                <a:latin typeface="gobCL"/>
              </a:rPr>
              <a:t> </a:t>
            </a:r>
            <a:r>
              <a:rPr lang="es-CL" sz="1800" b="1" dirty="0" smtClean="0">
                <a:solidFill>
                  <a:schemeClr val="tx2">
                    <a:lumMod val="75000"/>
                  </a:schemeClr>
                </a:solidFill>
                <a:latin typeface="gobCL"/>
              </a:rPr>
              <a:t>Empresas que demanden las soluciones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endParaRPr lang="es-CL" sz="1800" dirty="0" smtClean="0">
              <a:solidFill>
                <a:schemeClr val="tx2">
                  <a:lumMod val="75000"/>
                </a:schemeClr>
              </a:solidFill>
              <a:latin typeface="gobCL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s-CL" sz="1800" b="1" dirty="0">
                <a:solidFill>
                  <a:schemeClr val="tx2">
                    <a:lumMod val="75000"/>
                  </a:schemeClr>
                </a:solidFill>
                <a:latin typeface="gobCL"/>
              </a:rPr>
              <a:t> </a:t>
            </a:r>
            <a:r>
              <a:rPr lang="es-CL" sz="1800" b="1" dirty="0" smtClean="0">
                <a:solidFill>
                  <a:schemeClr val="tx2">
                    <a:lumMod val="75000"/>
                  </a:schemeClr>
                </a:solidFill>
                <a:latin typeface="gobCL"/>
              </a:rPr>
              <a:t>Sistema de Apoyo al Emprendimiento </a:t>
            </a:r>
            <a:endParaRPr lang="es-CL" sz="1800" b="1" dirty="0">
              <a:solidFill>
                <a:schemeClr val="tx2">
                  <a:lumMod val="75000"/>
                </a:schemeClr>
              </a:solidFill>
              <a:latin typeface="gobCL"/>
            </a:endParaRPr>
          </a:p>
        </p:txBody>
      </p:sp>
    </p:spTree>
    <p:extLst>
      <p:ext uri="{BB962C8B-B14F-4D97-AF65-F5344CB8AC3E}">
        <p14:creationId xmlns:p14="http://schemas.microsoft.com/office/powerpoint/2010/main" val="334162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884980" cy="1709538"/>
          </a:xfrm>
          <a:prstGeom prst="rect">
            <a:avLst/>
          </a:prstGeom>
        </p:spPr>
      </p:pic>
      <p:sp>
        <p:nvSpPr>
          <p:cNvPr id="6" name="CuadroTexto 1"/>
          <p:cNvSpPr txBox="1">
            <a:spLocks noChangeArrowheads="1"/>
          </p:cNvSpPr>
          <p:nvPr/>
        </p:nvSpPr>
        <p:spPr bwMode="auto">
          <a:xfrm>
            <a:off x="494674" y="2108358"/>
            <a:ext cx="10882859" cy="43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sz="1600" b="1" dirty="0">
                <a:latin typeface="gobCL"/>
              </a:rPr>
              <a:t>a) Impulsar a alumnos(as) universitarios(as)</a:t>
            </a:r>
            <a:r>
              <a:rPr lang="es-CL" sz="1600" dirty="0">
                <a:latin typeface="gobCL"/>
              </a:rPr>
              <a:t> para que desarrollen un espíritu que valorice la ciencia y la tecnología, sumado al desarrollo de capacidades para llevar a cabo proyectos de emprendimiento que </a:t>
            </a:r>
            <a:r>
              <a:rPr lang="es-CL" sz="1600" b="1" dirty="0">
                <a:latin typeface="gobCL"/>
              </a:rPr>
              <a:t>busquen transformar resultados de investigación hacia fines productivos o sociales.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endParaRPr lang="es-CL" sz="1600" dirty="0">
              <a:latin typeface="gobCL"/>
            </a:endParaRP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sz="1600" b="1" dirty="0">
                <a:latin typeface="gobCL"/>
              </a:rPr>
              <a:t>b) Apoyar a alumnos(as) universitarios(as) de pre o posgrado que materialicen en nuevos emprendimientos, negocios o empresas, conocimientos </a:t>
            </a:r>
            <a:r>
              <a:rPr lang="es-CL" sz="1600" dirty="0">
                <a:latin typeface="gobCL"/>
              </a:rPr>
              <a:t>ya disponibles basados en investigaciones dirigidas, tesis, memorias, proyectos o trabajos de titulación, con la ayuda de sus profesores(as) guía, investigadores(as) asociados(as) y expertos en el desarrollo de negocios innovadores basados en ciencia.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endParaRPr lang="es-CL" sz="1600" dirty="0">
              <a:latin typeface="gobCL"/>
            </a:endParaRP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sz="1600" b="1" dirty="0">
                <a:latin typeface="gobCL"/>
              </a:rPr>
              <a:t>c) Promover un modelo asociativo de apoyo al emprendimiento para alumnos(as), y que con la ayuda de sus profesores(as) guía y/o investigadores(as) asociados(as), expertos en negocios innovadores y la universidad, </a:t>
            </a:r>
            <a:r>
              <a:rPr lang="es-CL" sz="1600" dirty="0">
                <a:latin typeface="gobCL"/>
              </a:rPr>
              <a:t>tengan como objetivo la creación de nuevas empresas u oportunidades de negocio basadas en el nuevo conocimiento desarrollado en la universidad lideradas por los(as) alumnos(as).</a:t>
            </a: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endParaRPr lang="es-CL" sz="1600" dirty="0">
              <a:latin typeface="gobCL"/>
            </a:endParaRPr>
          </a:p>
          <a:p>
            <a:pPr algn="just">
              <a:spcBef>
                <a:spcPct val="20000"/>
              </a:spcBef>
              <a:buClr>
                <a:srgbClr val="006CB7"/>
              </a:buClr>
              <a:buFont typeface="Arial" pitchFamily="34" charset="0"/>
              <a:buNone/>
              <a:defRPr/>
            </a:pPr>
            <a:r>
              <a:rPr lang="es-CL" sz="1600" dirty="0">
                <a:latin typeface="gobCL"/>
              </a:rPr>
              <a:t>d) </a:t>
            </a:r>
            <a:r>
              <a:rPr lang="es-CL" sz="1600" b="1" dirty="0">
                <a:latin typeface="gobCL"/>
              </a:rPr>
              <a:t>Promover</a:t>
            </a:r>
            <a:r>
              <a:rPr lang="es-CL" sz="1600" dirty="0">
                <a:latin typeface="gobCL"/>
              </a:rPr>
              <a:t> el compromiso de la universidad en la generación de </a:t>
            </a:r>
            <a:r>
              <a:rPr lang="es-CL" sz="1600" b="1" dirty="0">
                <a:latin typeface="gobCL"/>
              </a:rPr>
              <a:t>un sistema de apoyo efectivo</a:t>
            </a:r>
            <a:r>
              <a:rPr lang="es-CL" sz="1600" dirty="0">
                <a:latin typeface="gobCL"/>
              </a:rPr>
              <a:t> a alumnos(as), profesores(as) e investigadores(as) en los emprendimientos basados en la investigación.</a:t>
            </a:r>
            <a:endParaRPr lang="es-CL" sz="1600" dirty="0" smtClean="0">
              <a:latin typeface="gobCL"/>
            </a:endParaRPr>
          </a:p>
        </p:txBody>
      </p:sp>
      <p:sp>
        <p:nvSpPr>
          <p:cNvPr id="7" name="CuadroTexto 1"/>
          <p:cNvSpPr txBox="1">
            <a:spLocks noChangeArrowheads="1"/>
          </p:cNvSpPr>
          <p:nvPr/>
        </p:nvSpPr>
        <p:spPr bwMode="auto">
          <a:xfrm>
            <a:off x="1758954" y="1212954"/>
            <a:ext cx="858543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OBJETIVOS ESPECIFICOS</a:t>
            </a:r>
            <a:endParaRPr lang="es-ES_tradnl" altLang="es-CL" sz="2800" b="1" dirty="0">
              <a:solidFill>
                <a:schemeClr val="accent1">
                  <a:lumMod val="50000"/>
                </a:schemeClr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8149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884980" cy="1709538"/>
          </a:xfrm>
          <a:prstGeom prst="rect">
            <a:avLst/>
          </a:prstGeom>
        </p:spPr>
      </p:pic>
      <p:sp>
        <p:nvSpPr>
          <p:cNvPr id="7" name="CuadroTexto 1"/>
          <p:cNvSpPr txBox="1">
            <a:spLocks noChangeArrowheads="1"/>
          </p:cNvSpPr>
          <p:nvPr/>
        </p:nvSpPr>
        <p:spPr bwMode="auto">
          <a:xfrm>
            <a:off x="3235288" y="379063"/>
            <a:ext cx="48152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Reflexión inicial…</a:t>
            </a:r>
            <a:endParaRPr lang="es-ES_tradnl" altLang="es-CL" sz="2800" b="1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8" name="Imagen 7" descr="10 cursos gratis de diferentes carreras que puedes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708" y="1147466"/>
            <a:ext cx="7820775" cy="628907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4661941" y="4292004"/>
            <a:ext cx="2473377" cy="40011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chemeClr val="accent6">
                    <a:lumMod val="75000"/>
                  </a:schemeClr>
                </a:solidFill>
                <a:latin typeface="gobCL" pitchFamily="50" charset="0"/>
              </a:rPr>
              <a:t>Tesis / Memoria</a:t>
            </a:r>
            <a:endParaRPr lang="es-CL" sz="2000" b="1" dirty="0">
              <a:solidFill>
                <a:schemeClr val="accent6">
                  <a:lumMod val="75000"/>
                </a:schemeClr>
              </a:solidFill>
              <a:latin typeface="gobCL" pitchFamily="50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05193" y="2507897"/>
            <a:ext cx="17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</a:rPr>
              <a:t>¿Propósito? </a:t>
            </a:r>
            <a:endParaRPr lang="es-C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263135" y="4395206"/>
            <a:ext cx="17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</a:rPr>
              <a:t>¿Objetivo?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83620" y="3383456"/>
            <a:ext cx="17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bg1">
                    <a:lumMod val="50000"/>
                  </a:schemeClr>
                </a:solidFill>
              </a:rPr>
              <a:t>¿Alcance?</a:t>
            </a:r>
            <a:endParaRPr lang="es-C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Estrella de 5 puntas 3"/>
          <p:cNvSpPr/>
          <p:nvPr/>
        </p:nvSpPr>
        <p:spPr>
          <a:xfrm>
            <a:off x="3538295" y="1048285"/>
            <a:ext cx="869429" cy="766077"/>
          </a:xfrm>
          <a:prstGeom prst="star5">
            <a:avLst>
              <a:gd name="adj" fmla="val 26178"/>
              <a:gd name="hf" fmla="val 105146"/>
              <a:gd name="vf" fmla="val 11055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CuadroTexto 12"/>
          <p:cNvSpPr txBox="1"/>
          <p:nvPr/>
        </p:nvSpPr>
        <p:spPr>
          <a:xfrm>
            <a:off x="8112948" y="1923405"/>
            <a:ext cx="3927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chemeClr val="bg1">
                    <a:lumMod val="50000"/>
                  </a:schemeClr>
                </a:solidFill>
              </a:rPr>
              <a:t>Participar en la Charla de Difusión </a:t>
            </a:r>
            <a:endParaRPr lang="es-CL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417605" y="1187311"/>
            <a:ext cx="3927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chemeClr val="bg1">
                    <a:lumMod val="50000"/>
                  </a:schemeClr>
                </a:solidFill>
              </a:rPr>
              <a:t>Estudiar las bases del Concurso</a:t>
            </a:r>
            <a:endParaRPr lang="es-CL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9665912" y="2501915"/>
            <a:ext cx="259619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>
                    <a:lumMod val="50000"/>
                  </a:schemeClr>
                </a:solidFill>
              </a:rPr>
              <a:t>Transformar </a:t>
            </a:r>
            <a:r>
              <a:rPr lang="es-CL" sz="2000" b="1" u="sng" dirty="0" smtClean="0">
                <a:solidFill>
                  <a:schemeClr val="accent5">
                    <a:lumMod val="75000"/>
                  </a:schemeClr>
                </a:solidFill>
              </a:rPr>
              <a:t>mi tesis o memoria</a:t>
            </a:r>
            <a:r>
              <a:rPr lang="es-CL" sz="2000" b="1" dirty="0" smtClean="0">
                <a:solidFill>
                  <a:schemeClr val="bg1">
                    <a:lumMod val="50000"/>
                  </a:schemeClr>
                </a:solidFill>
              </a:rPr>
              <a:t> en…..</a:t>
            </a:r>
          </a:p>
          <a:p>
            <a:endParaRPr lang="es-CL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CL" sz="2000" b="1" u="sng" dirty="0" smtClean="0">
                <a:solidFill>
                  <a:schemeClr val="accent5">
                    <a:lumMod val="75000"/>
                  </a:schemeClr>
                </a:solidFill>
              </a:rPr>
              <a:t>PROYECTO INNOVADOR</a:t>
            </a:r>
            <a:endParaRPr lang="es-CL" sz="2000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8164925" y="5990484"/>
            <a:ext cx="3927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chemeClr val="bg1">
                    <a:lumMod val="50000"/>
                  </a:schemeClr>
                </a:solidFill>
              </a:rPr>
              <a:t>Analizar su competitividad y valor </a:t>
            </a:r>
            <a:endParaRPr lang="es-CL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26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327351" cy="1203810"/>
          </a:xfrm>
          <a:prstGeom prst="rect">
            <a:avLst/>
          </a:prstGeom>
        </p:spPr>
      </p:pic>
      <p:cxnSp>
        <p:nvCxnSpPr>
          <p:cNvPr id="7" name="14 Conector recto de flecha"/>
          <p:cNvCxnSpPr>
            <a:stCxn id="10" idx="6"/>
          </p:cNvCxnSpPr>
          <p:nvPr/>
        </p:nvCxnSpPr>
        <p:spPr>
          <a:xfrm>
            <a:off x="7534607" y="3657600"/>
            <a:ext cx="1148706" cy="103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1931774" y="517237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COMPONENTES </a:t>
            </a:r>
            <a:r>
              <a:rPr lang="es-ES_tradnl" altLang="es-CL" sz="2800" b="1" dirty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DEL PROYECTO</a:t>
            </a:r>
          </a:p>
        </p:txBody>
      </p:sp>
      <p:sp>
        <p:nvSpPr>
          <p:cNvPr id="9" name="Oval 2"/>
          <p:cNvSpPr>
            <a:spLocks noChangeArrowheads="1"/>
          </p:cNvSpPr>
          <p:nvPr/>
        </p:nvSpPr>
        <p:spPr bwMode="auto">
          <a:xfrm>
            <a:off x="1030620" y="2369343"/>
            <a:ext cx="2654300" cy="25971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 algn="ctr">
            <a:solidFill>
              <a:schemeClr val="bg2">
                <a:lumMod val="10000"/>
              </a:schemeClr>
            </a:solidFill>
            <a:prstDash val="dash"/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es-CL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lang="es-CL" sz="20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RESULTADO DE INVESTIGACIÓN</a:t>
            </a:r>
          </a:p>
          <a:p>
            <a:pPr algn="ctr">
              <a:spcAft>
                <a:spcPts val="1000"/>
              </a:spcAft>
              <a:defRPr/>
            </a:pPr>
            <a:r>
              <a:rPr lang="es-CL" sz="1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Tesis, Memoria, Proyecto de Título</a:t>
            </a:r>
          </a:p>
          <a:p>
            <a:pPr algn="ctr">
              <a:spcAft>
                <a:spcPts val="1000"/>
              </a:spcAft>
              <a:defRPr/>
            </a:pPr>
            <a:endParaRPr lang="es-C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5380369" y="2620168"/>
            <a:ext cx="2154238" cy="2074863"/>
          </a:xfrm>
          <a:prstGeom prst="ellipse">
            <a:avLst/>
          </a:prstGeom>
          <a:solidFill>
            <a:schemeClr val="bg2">
              <a:lumMod val="90000"/>
            </a:schemeClr>
          </a:solidFill>
          <a:ln w="38100" algn="ctr">
            <a:solidFill>
              <a:srgbClr val="365F9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CL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Producto, proceso o Servicio</a:t>
            </a:r>
          </a:p>
          <a:p>
            <a:pPr algn="ctr">
              <a:spcAft>
                <a:spcPts val="1000"/>
              </a:spcAft>
              <a:defRPr/>
            </a:pPr>
            <a:r>
              <a:rPr lang="es-CL" sz="1400" b="1" dirty="0">
                <a:solidFill>
                  <a:srgbClr val="C00000"/>
                </a:solidFill>
                <a:latin typeface="Calibri" pitchFamily="34" charset="0"/>
              </a:rPr>
              <a:t>Incorpora la Ventaja*</a:t>
            </a:r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3666056" y="2072442"/>
            <a:ext cx="1693862" cy="64611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Basado en Ventajas C&amp;T</a:t>
            </a:r>
          </a:p>
        </p:txBody>
      </p:sp>
      <p:cxnSp>
        <p:nvCxnSpPr>
          <p:cNvPr id="13" name="17 Conector recto de flecha"/>
          <p:cNvCxnSpPr/>
          <p:nvPr/>
        </p:nvCxnSpPr>
        <p:spPr>
          <a:xfrm>
            <a:off x="3162925" y="4814340"/>
            <a:ext cx="6465594" cy="555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6 CuadroTexto"/>
          <p:cNvSpPr txBox="1">
            <a:spLocks noChangeArrowheads="1"/>
          </p:cNvSpPr>
          <p:nvPr/>
        </p:nvSpPr>
        <p:spPr bwMode="auto">
          <a:xfrm>
            <a:off x="1828491" y="5114650"/>
            <a:ext cx="185642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s-CL" sz="1400" b="1" dirty="0" smtClean="0"/>
              <a:t>Base Científica </a:t>
            </a:r>
            <a:r>
              <a:rPr lang="es-CL" sz="1400" b="1" dirty="0"/>
              <a:t>&amp;</a:t>
            </a:r>
            <a:r>
              <a:rPr lang="es-CL" sz="1400" b="1" dirty="0" smtClean="0"/>
              <a:t> Tecnológica</a:t>
            </a:r>
          </a:p>
          <a:p>
            <a:pPr algn="ctr" eaLnBrk="1" hangingPunct="1">
              <a:defRPr/>
            </a:pPr>
            <a:endParaRPr lang="es-CL" sz="1000" b="1" dirty="0" smtClean="0"/>
          </a:p>
          <a:p>
            <a:pPr algn="ctr" eaLnBrk="1" hangingPunct="1">
              <a:defRPr/>
            </a:pPr>
            <a:r>
              <a:rPr lang="es-CL" sz="1200" b="1" dirty="0" smtClean="0">
                <a:solidFill>
                  <a:srgbClr val="C00000"/>
                </a:solidFill>
              </a:rPr>
              <a:t>Actividades de I+D</a:t>
            </a:r>
            <a:endParaRPr lang="es-CL" sz="1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cxnSp>
        <p:nvCxnSpPr>
          <p:cNvPr id="15" name="14 Conector recto de flecha"/>
          <p:cNvCxnSpPr>
            <a:stCxn id="9" idx="6"/>
            <a:endCxn id="10" idx="2"/>
          </p:cNvCxnSpPr>
          <p:nvPr/>
        </p:nvCxnSpPr>
        <p:spPr>
          <a:xfrm flipV="1">
            <a:off x="3684920" y="3657600"/>
            <a:ext cx="1695449" cy="103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0 CuadroTexto"/>
          <p:cNvSpPr txBox="1">
            <a:spLocks noChangeArrowheads="1"/>
          </p:cNvSpPr>
          <p:nvPr/>
        </p:nvSpPr>
        <p:spPr bwMode="auto">
          <a:xfrm>
            <a:off x="7326529" y="1997748"/>
            <a:ext cx="1693863" cy="923925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Basado en un Modelo de Negocios</a:t>
            </a:r>
          </a:p>
        </p:txBody>
      </p:sp>
      <p:sp>
        <p:nvSpPr>
          <p:cNvPr id="17" name="CuadroTexto 11"/>
          <p:cNvSpPr txBox="1">
            <a:spLocks noChangeArrowheads="1"/>
          </p:cNvSpPr>
          <p:nvPr/>
        </p:nvSpPr>
        <p:spPr bwMode="auto">
          <a:xfrm>
            <a:off x="1830069" y="1308134"/>
            <a:ext cx="32207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CL" altLang="es-CL" sz="1600" b="1" i="1" dirty="0">
                <a:solidFill>
                  <a:srgbClr val="174A97"/>
                </a:solidFill>
                <a:ea typeface="Verdana" panose="020B0604030504040204" pitchFamily="34" charset="0"/>
              </a:rPr>
              <a:t>Exploración </a:t>
            </a:r>
            <a:r>
              <a:rPr lang="es-CL" altLang="es-CL" sz="1600" b="1" i="1" dirty="0" smtClean="0">
                <a:solidFill>
                  <a:srgbClr val="174A97"/>
                </a:solidFill>
                <a:ea typeface="Verdana" panose="020B0604030504040204" pitchFamily="34" charset="0"/>
              </a:rPr>
              <a:t>Riesgos </a:t>
            </a:r>
            <a:r>
              <a:rPr lang="es-CL" altLang="es-CL" sz="1600" b="1" i="1" dirty="0">
                <a:solidFill>
                  <a:srgbClr val="174A97"/>
                </a:solidFill>
                <a:ea typeface="Verdana" panose="020B0604030504040204" pitchFamily="34" charset="0"/>
              </a:rPr>
              <a:t>C&amp;T</a:t>
            </a:r>
            <a:r>
              <a:rPr lang="es-CL" altLang="es-CL" sz="1600" b="1" i="1" dirty="0" smtClean="0">
                <a:solidFill>
                  <a:srgbClr val="174A97"/>
                </a:solidFill>
                <a:ea typeface="Verdana" panose="020B0604030504040204" pitchFamily="34" charset="0"/>
              </a:rPr>
              <a:t>)</a:t>
            </a:r>
            <a:endParaRPr lang="es-CL" altLang="es-CL" sz="1600" b="1" i="1" dirty="0">
              <a:solidFill>
                <a:srgbClr val="174A97"/>
              </a:solidFill>
              <a:ea typeface="Verdana" panose="020B0604030504040204" pitchFamily="34" charset="0"/>
            </a:endParaRPr>
          </a:p>
        </p:txBody>
      </p:sp>
      <p:sp>
        <p:nvSpPr>
          <p:cNvPr id="18" name="Cerrar llave 17"/>
          <p:cNvSpPr/>
          <p:nvPr/>
        </p:nvSpPr>
        <p:spPr>
          <a:xfrm rot="16200000">
            <a:off x="3260264" y="-585788"/>
            <a:ext cx="360362" cy="481964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9" name="CuadroTexto 26"/>
          <p:cNvSpPr txBox="1">
            <a:spLocks noChangeArrowheads="1"/>
          </p:cNvSpPr>
          <p:nvPr/>
        </p:nvSpPr>
        <p:spPr bwMode="auto">
          <a:xfrm>
            <a:off x="6148520" y="1235868"/>
            <a:ext cx="398482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CL" altLang="es-CL" sz="1600" b="1" i="1" dirty="0">
                <a:solidFill>
                  <a:srgbClr val="174A97"/>
                </a:solidFill>
                <a:ea typeface="Verdana" panose="020B0604030504040204" pitchFamily="34" charset="0"/>
              </a:rPr>
              <a:t>Explotación (Nuevos riesgos)</a:t>
            </a:r>
          </a:p>
        </p:txBody>
      </p:sp>
      <p:sp>
        <p:nvSpPr>
          <p:cNvPr id="20" name="Cerrar llave 19"/>
          <p:cNvSpPr/>
          <p:nvPr/>
        </p:nvSpPr>
        <p:spPr>
          <a:xfrm rot="16200000">
            <a:off x="8057267" y="-71017"/>
            <a:ext cx="360362" cy="3854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1" name="CuadroTexto 20"/>
          <p:cNvSpPr txBox="1"/>
          <p:nvPr/>
        </p:nvSpPr>
        <p:spPr>
          <a:xfrm>
            <a:off x="7994685" y="5006300"/>
            <a:ext cx="1377256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L" sz="2000" b="1" dirty="0"/>
              <a:t>  Spin Off</a:t>
            </a:r>
          </a:p>
          <a:p>
            <a:pPr>
              <a:defRPr/>
            </a:pPr>
            <a:endParaRPr lang="es-CL" sz="900" b="1" dirty="0"/>
          </a:p>
          <a:p>
            <a:pPr algn="ctr">
              <a:defRPr/>
            </a:pPr>
            <a:r>
              <a:rPr lang="es-CL" sz="1100" b="1" dirty="0">
                <a:solidFill>
                  <a:srgbClr val="C00000"/>
                </a:solidFill>
              </a:rPr>
              <a:t>Estructura Funcional Formal</a:t>
            </a:r>
            <a:endParaRPr lang="es-CL" sz="11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  <a:p>
            <a:pPr>
              <a:defRPr/>
            </a:pPr>
            <a:endParaRPr lang="es-CL" sz="2000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5762324" y="4949479"/>
            <a:ext cx="1390328" cy="1154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2000" b="1" dirty="0"/>
              <a:t>Propiedad Industrial</a:t>
            </a:r>
          </a:p>
          <a:p>
            <a:pPr algn="ctr">
              <a:defRPr/>
            </a:pPr>
            <a:endParaRPr lang="es-CL" sz="700" b="1" dirty="0"/>
          </a:p>
          <a:p>
            <a:pPr algn="ctr">
              <a:defRPr/>
            </a:pPr>
            <a:r>
              <a:rPr lang="es-CL" sz="1100" b="1" dirty="0">
                <a:solidFill>
                  <a:srgbClr val="C00000"/>
                </a:solidFill>
              </a:rPr>
              <a:t>Estado del Arte &amp; Protección</a:t>
            </a:r>
            <a:endParaRPr lang="es-CL" sz="11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cxnSp>
        <p:nvCxnSpPr>
          <p:cNvPr id="24" name="Conector recto de flecha 23"/>
          <p:cNvCxnSpPr/>
          <p:nvPr/>
        </p:nvCxnSpPr>
        <p:spPr>
          <a:xfrm flipV="1">
            <a:off x="3410162" y="5451243"/>
            <a:ext cx="2100382" cy="109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>
            <a:off x="7354426" y="5451243"/>
            <a:ext cx="5548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36"/>
          <p:cNvSpPr txBox="1">
            <a:spLocks noChangeArrowheads="1"/>
          </p:cNvSpPr>
          <p:nvPr/>
        </p:nvSpPr>
        <p:spPr bwMode="auto">
          <a:xfrm>
            <a:off x="3675217" y="4431688"/>
            <a:ext cx="18637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200" i="1" dirty="0">
                <a:latin typeface="Arial" panose="020B0604020202020204" pitchFamily="34" charset="0"/>
              </a:rPr>
              <a:t>Pruebas, test, ensayos</a:t>
            </a:r>
            <a:endParaRPr lang="es-CL" altLang="es-CL" sz="1200" dirty="0">
              <a:latin typeface="Arial" panose="020B0604020202020204" pitchFamily="34" charset="0"/>
            </a:endParaRPr>
          </a:p>
        </p:txBody>
      </p:sp>
      <p:sp>
        <p:nvSpPr>
          <p:cNvPr id="28" name="CuadroTexto 37"/>
          <p:cNvSpPr txBox="1">
            <a:spLocks noChangeArrowheads="1"/>
          </p:cNvSpPr>
          <p:nvPr/>
        </p:nvSpPr>
        <p:spPr bwMode="auto">
          <a:xfrm>
            <a:off x="7034917" y="4449593"/>
            <a:ext cx="2405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200" i="1">
                <a:latin typeface="Arial" panose="020B0604020202020204" pitchFamily="34" charset="0"/>
              </a:rPr>
              <a:t>Valor*, demostración, difusión</a:t>
            </a:r>
            <a:endParaRPr lang="es-CL" altLang="es-CL" sz="1200">
              <a:latin typeface="Arial" panose="020B0604020202020204" pitchFamily="34" charset="0"/>
            </a:endParaRPr>
          </a:p>
        </p:txBody>
      </p:sp>
      <p:sp>
        <p:nvSpPr>
          <p:cNvPr id="31" name="Oval 3"/>
          <p:cNvSpPr>
            <a:spLocks noChangeArrowheads="1"/>
          </p:cNvSpPr>
          <p:nvPr/>
        </p:nvSpPr>
        <p:spPr bwMode="auto">
          <a:xfrm>
            <a:off x="8812313" y="2531058"/>
            <a:ext cx="2362662" cy="218862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28575" algn="ctr">
            <a:solidFill>
              <a:srgbClr val="C00000"/>
            </a:solidFill>
            <a:prstDash val="dash"/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s-CL" altLang="es-CL" b="1" dirty="0" smtClean="0">
                <a:solidFill>
                  <a:srgbClr val="17375E"/>
                </a:solidFill>
                <a:latin typeface="Arial" panose="020B0604020202020204" pitchFamily="34" charset="0"/>
              </a:rPr>
              <a:t>Nuevas </a:t>
            </a:r>
            <a:r>
              <a:rPr lang="es-CL" altLang="es-CL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Oportunidades</a:t>
            </a:r>
            <a:r>
              <a:rPr lang="es-CL" altLang="es-CL" b="1" dirty="0" smtClean="0">
                <a:solidFill>
                  <a:srgbClr val="17375E"/>
                </a:solidFill>
                <a:latin typeface="Arial" panose="020B0604020202020204" pitchFamily="34" charset="0"/>
              </a:rPr>
              <a:t> Mercado</a:t>
            </a:r>
            <a:endParaRPr lang="es-CL" altLang="es-CL" b="1" dirty="0">
              <a:solidFill>
                <a:srgbClr val="17375E"/>
              </a:solidFill>
              <a:latin typeface="Arial" panose="020B0604020202020204" pitchFamily="34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1440684" y="6159699"/>
            <a:ext cx="9818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“sources </a:t>
            </a:r>
            <a:r>
              <a:rPr lang="en-US" sz="1600" dirty="0">
                <a:solidFill>
                  <a:schemeClr val="tx2"/>
                </a:solidFill>
              </a:rPr>
              <a:t>of knowledge and the experiential and intellectual base </a:t>
            </a:r>
            <a:r>
              <a:rPr lang="en-US" sz="1600" dirty="0" smtClean="0">
                <a:solidFill>
                  <a:schemeClr val="tx2"/>
                </a:solidFill>
              </a:rPr>
              <a:t>of an entrepreneur”…., </a:t>
            </a:r>
            <a:r>
              <a:rPr lang="es-CL" sz="1600" dirty="0">
                <a:solidFill>
                  <a:schemeClr val="tx2"/>
                </a:solidFill>
              </a:rPr>
              <a:t>Albert N. </a:t>
            </a:r>
            <a:r>
              <a:rPr lang="es-CL" sz="1600" dirty="0" smtClean="0">
                <a:solidFill>
                  <a:schemeClr val="tx2"/>
                </a:solidFill>
              </a:rPr>
              <a:t>Link 2017* </a:t>
            </a:r>
            <a:endParaRPr lang="es-CL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9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6" grpId="0" animBg="1"/>
      <p:bldP spid="17" grpId="0"/>
      <p:bldP spid="18" grpId="0" animBg="1"/>
      <p:bldP spid="19" grpId="0"/>
      <p:bldP spid="20" grpId="0" animBg="1"/>
      <p:bldP spid="27" grpId="0"/>
      <p:bldP spid="28" grpId="0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Acorde 38"/>
          <p:cNvSpPr/>
          <p:nvPr/>
        </p:nvSpPr>
        <p:spPr>
          <a:xfrm rot="1977968">
            <a:off x="10475073" y="612396"/>
            <a:ext cx="5121375" cy="5514125"/>
          </a:xfrm>
          <a:prstGeom prst="chord">
            <a:avLst>
              <a:gd name="adj1" fmla="val 4206662"/>
              <a:gd name="adj2" fmla="val 1336462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" name="Imagen 4" descr="Captura de pantalla de un celular con letras&#10;&#10;Descripción generada automáticamente">
            <a:extLst>
              <a:ext uri="{FF2B5EF4-FFF2-40B4-BE49-F238E27FC236}">
                <a16:creationId xmlns:a16="http://schemas.microsoft.com/office/drawing/2014/main" id="{E3DA2AD3-C7F4-6F46-87D3-8FBFBF20D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03" y="235246"/>
            <a:ext cx="1327351" cy="1203810"/>
          </a:xfrm>
          <a:prstGeom prst="rect">
            <a:avLst/>
          </a:prstGeom>
        </p:spPr>
      </p:pic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2246567" y="517237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chemeClr val="accent1">
                    <a:lumMod val="50000"/>
                  </a:schemeClr>
                </a:solidFill>
                <a:latin typeface="Verdana"/>
                <a:cs typeface="Verdana"/>
              </a:rPr>
              <a:t>CATEGORÍA DE RESULTADOS</a:t>
            </a:r>
            <a:endParaRPr lang="es-ES_tradnl" altLang="es-CL" sz="2800" b="1" dirty="0">
              <a:solidFill>
                <a:schemeClr val="accent1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9" name="Oval 2"/>
          <p:cNvSpPr>
            <a:spLocks noChangeArrowheads="1"/>
          </p:cNvSpPr>
          <p:nvPr/>
        </p:nvSpPr>
        <p:spPr bwMode="auto">
          <a:xfrm>
            <a:off x="1030620" y="2369343"/>
            <a:ext cx="2654300" cy="25971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 algn="ctr">
            <a:solidFill>
              <a:schemeClr val="bg2">
                <a:lumMod val="10000"/>
              </a:schemeClr>
            </a:solidFill>
            <a:prstDash val="dash"/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CL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Proceso de Investigación Científica y Desarrollo Tecnológico</a:t>
            </a:r>
            <a:endParaRPr lang="es-CL" sz="20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5464866" y="2605317"/>
            <a:ext cx="2154238" cy="2074863"/>
          </a:xfrm>
          <a:prstGeom prst="ellipse">
            <a:avLst/>
          </a:prstGeom>
          <a:solidFill>
            <a:schemeClr val="bg2">
              <a:lumMod val="90000"/>
            </a:schemeClr>
          </a:solidFill>
          <a:ln w="38100" algn="ctr">
            <a:solidFill>
              <a:srgbClr val="365F9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Prototipo </a:t>
            </a:r>
            <a:r>
              <a:rPr lang="es-CL" b="1" i="1" u="sng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Producto</a:t>
            </a:r>
            <a:r>
              <a:rPr lang="es-CL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s-CL" b="1" i="1" u="sng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proceso</a:t>
            </a:r>
            <a:r>
              <a:rPr lang="es-CL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o </a:t>
            </a:r>
            <a:r>
              <a:rPr lang="es-CL" b="1" i="1" u="sng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servicio</a:t>
            </a:r>
            <a:endParaRPr lang="es-CL" b="1" i="1" u="sng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4135582" y="5323037"/>
            <a:ext cx="1693862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Hitos Críticos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15" name="14 Conector recto de flecha"/>
          <p:cNvCxnSpPr>
            <a:stCxn id="9" idx="6"/>
            <a:endCxn id="10" idx="2"/>
          </p:cNvCxnSpPr>
          <p:nvPr/>
        </p:nvCxnSpPr>
        <p:spPr>
          <a:xfrm flipV="1">
            <a:off x="3684920" y="3657600"/>
            <a:ext cx="1695449" cy="103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0 CuadroTexto"/>
          <p:cNvSpPr txBox="1">
            <a:spLocks noChangeArrowheads="1"/>
          </p:cNvSpPr>
          <p:nvPr/>
        </p:nvSpPr>
        <p:spPr bwMode="auto">
          <a:xfrm>
            <a:off x="8077873" y="2689607"/>
            <a:ext cx="1693863" cy="36933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altLang="es-CL" sz="1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Atributos</a:t>
            </a:r>
            <a:endParaRPr lang="es-CL" altLang="es-CL" sz="18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 flipV="1">
            <a:off x="7588125" y="2999442"/>
            <a:ext cx="457654" cy="370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3224544" y="4714284"/>
            <a:ext cx="911038" cy="7520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1"/>
          <p:cNvSpPr txBox="1">
            <a:spLocks noChangeArrowheads="1"/>
          </p:cNvSpPr>
          <p:nvPr/>
        </p:nvSpPr>
        <p:spPr bwMode="auto">
          <a:xfrm>
            <a:off x="2516963" y="1388423"/>
            <a:ext cx="546734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457200">
              <a:buNone/>
            </a:pPr>
            <a:r>
              <a:rPr lang="es-ES_tradnl" altLang="es-CL" sz="2800" b="1" dirty="0" smtClean="0">
                <a:solidFill>
                  <a:srgbClr val="C00000"/>
                </a:solidFill>
                <a:latin typeface="Verdana"/>
                <a:cs typeface="Verdana"/>
              </a:rPr>
              <a:t>A. Resultado Tecnológico</a:t>
            </a:r>
            <a:endParaRPr lang="es-ES_tradnl" altLang="es-CL" sz="2800" b="1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8034669" y="3086092"/>
            <a:ext cx="32587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800" dirty="0"/>
              <a:t>¿Por qué este atributo será precursor de una ventaja competitiva y cuál será esa ventaja?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5947449" y="4765227"/>
            <a:ext cx="503024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/>
              <a:t>Pruebas de laboratorio, pruebas experimentales, pruebas piloto, otros) necesarias para llegar al prototipo de </a:t>
            </a:r>
            <a:r>
              <a:rPr lang="es-CL" sz="2000" dirty="0" smtClean="0"/>
              <a:t>producto</a:t>
            </a:r>
            <a:r>
              <a:rPr lang="es-CL" sz="2000" dirty="0"/>
              <a:t> </a:t>
            </a:r>
            <a:r>
              <a:rPr lang="es-CL" sz="2000" dirty="0" smtClean="0"/>
              <a:t>o servicio.</a:t>
            </a:r>
            <a:endParaRPr lang="es-CL" sz="2000" dirty="0"/>
          </a:p>
        </p:txBody>
      </p:sp>
      <p:sp>
        <p:nvSpPr>
          <p:cNvPr id="41" name="Rectángulo 40"/>
          <p:cNvSpPr/>
          <p:nvPr/>
        </p:nvSpPr>
        <p:spPr>
          <a:xfrm rot="16200000">
            <a:off x="10151354" y="2952807"/>
            <a:ext cx="2701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Mercado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146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16279</TotalTime>
  <Words>2291</Words>
  <Application>Microsoft Office PowerPoint</Application>
  <PresentationFormat>Personalizado</PresentationFormat>
  <Paragraphs>313</Paragraphs>
  <Slides>23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Calibri</vt:lpstr>
      <vt:lpstr>gobCL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SECOM Digital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Barbara Vallejos</dc:creator>
  <cp:lastModifiedBy>Esteban Zapata Espinoza</cp:lastModifiedBy>
  <cp:revision>183</cp:revision>
  <dcterms:created xsi:type="dcterms:W3CDTF">2018-03-14T19:41:34Z</dcterms:created>
  <dcterms:modified xsi:type="dcterms:W3CDTF">2021-03-02T22:11:44Z</dcterms:modified>
</cp:coreProperties>
</file>