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3"/>
    <p:restoredTop sz="94729"/>
  </p:normalViewPr>
  <p:slideViewPr>
    <p:cSldViewPr snapToGrid="0" snapToObjects="1">
      <p:cViewPr varScale="1">
        <p:scale>
          <a:sx n="105" d="100"/>
          <a:sy n="105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B62F9-CC04-A548-91DB-E3913C2E2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D7A93E-B16F-9046-A9F6-C0263353F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4A659C-C8B9-5A4C-B664-CC8E3815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0D673F-A091-9447-BCC3-5C233897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764354-1E42-D04A-937C-FB46E14A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712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A19B9-C4BD-5140-885D-7F6CABF4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45BC35-176B-D142-A7DC-9528BD2B8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815C0D-C2F3-9B46-99EA-DFBBFA0A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3E331-41BB-7145-9A0E-08191F4A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85A9C9-A725-C942-A951-013644A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88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5B337D-5586-7F46-9A67-2CD82E50D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34E6A1-FAB2-2E41-B9C7-21949EF0C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30589-EB4C-A547-A74A-3DA6CF35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96FAE3-2274-884E-B86A-E9A4F64D3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225AA-AB88-3447-B099-B498897B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562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0FCC-8F9E-0A45-A009-6ABAC838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103434-DE2E-FF4B-BFB5-4D3BD6FF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0EE58A-5477-E84D-80E0-FE8F819A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8084-4400-4446-B890-9D6360A0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702FB7-4940-BD41-A9C8-6692F6EB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884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DFE7B-2C91-0B4B-B4E5-E7A6F937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C8BE37-A6A8-744A-B613-94B6F6FFD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3EDA14-7BD2-154D-ABBA-BDAECF87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6F1B72-B0B2-7B4D-9416-E7164149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03C0B7-34B9-4744-B721-C0D55973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305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FEC8E-FF1E-D84A-8483-CD100708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47D80C-52CE-C64D-A7EA-F5A868144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67F2D1-E241-8744-A719-6100FFC8B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9D251B-8C79-F44A-B5ED-390560CC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232B7C-1047-AD4D-9642-64ADCED4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929F34-1771-C34F-9204-F41A8EE8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031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B050C-0642-EB47-930C-1E954419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295491-B718-7D4E-8B2E-1BA9C0410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76AC73-3B93-F947-99CC-F10363187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091370-3990-2246-BD3E-8E42FF7DC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18FE5F-128E-8C4E-A79F-15C2CBCCD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B608FC-A3DD-794E-A976-378E116D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0D6B82-C8FD-3E4A-9823-605C509C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3D3D2AC-5950-584E-AD14-E99FE238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725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6F71D-F091-654A-8625-330B60AC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B529D0-89B0-8B42-98F8-E1F5E73B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CFAE0B-FEB8-AA41-B038-91DFC9D3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7C81F3-1D83-B24B-9051-A440DA94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886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F358B02-8195-C541-A1CB-86CA1A28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48631F-CAFF-394B-8B92-E06E9C40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77200D-6483-2846-B639-B3085EB0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710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0F2C0-3D06-C741-B427-6F40784AA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F8BF5-1CAA-4D48-A6BE-A1EC6D319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77315B-C3E5-494C-A2E1-2ABFAB4CE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DD1726-D98C-F141-85C5-3122DBC2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5D4DB3-390B-DE40-B17C-35E3D8B6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E0F8CA-81A9-6643-BD09-CCF88C39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949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D297A-8F2D-ED4E-858D-73C529C7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332475-979C-A344-BA9A-8DF86C18D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3A98D3-C193-C144-B634-6B16E4C04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0F42C3-A940-6744-AC2C-0B8559A0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793876-0B6A-914A-AD50-81959CA6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83F9AB-E0B0-5D47-8BF6-C4AB9E01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839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E5551-294E-584C-A3C4-EF8CC20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CCFEF3-A5A0-AF45-859E-33D2654F3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CFE1CC-844C-AE46-8B82-8311182D6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24B2-33F1-4644-80D0-F3990FAC747E}" type="datetimeFigureOut">
              <a:rPr lang="es-CL" smtClean="0"/>
              <a:t>16-01-23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A212D-B6AB-484C-B466-15A8B40D0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287BD6-77C3-8B40-8F98-0AA8E16B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AE61-89BF-1C44-A35C-17ED65A164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066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1AA55-408A-AC44-AA25-2DA888F0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70" y="1828423"/>
            <a:ext cx="7481865" cy="832526"/>
          </a:xfr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L" dirty="0">
                <a:solidFill>
                  <a:srgbClr val="FFC000"/>
                </a:solidFill>
              </a:rPr>
              <a:t>Fondos Internos 2023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DD6218-763E-F04F-8F93-56DDE7E64721}"/>
              </a:ext>
            </a:extLst>
          </p:cNvPr>
          <p:cNvSpPr txBox="1"/>
          <p:nvPr/>
        </p:nvSpPr>
        <p:spPr>
          <a:xfrm>
            <a:off x="2454777" y="5772794"/>
            <a:ext cx="6216317" cy="461665"/>
          </a:xfrm>
          <a:prstGeom prst="rect">
            <a:avLst/>
          </a:prstGeom>
          <a:solidFill>
            <a:srgbClr val="61B8B5"/>
          </a:solidFill>
        </p:spPr>
        <p:txBody>
          <a:bodyPr wrap="non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Postulación desde el 16 de Enero al 13 de Marzo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DB8F07-DDFB-8E42-9DAB-261507BFAAA4}"/>
              </a:ext>
            </a:extLst>
          </p:cNvPr>
          <p:cNvSpPr txBox="1"/>
          <p:nvPr/>
        </p:nvSpPr>
        <p:spPr>
          <a:xfrm>
            <a:off x="1991845" y="2581560"/>
            <a:ext cx="837604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L" sz="2400" dirty="0"/>
              <a:t>La dirección de Creación, dependiente de la Vicerrectoría de Investigación, Creación e Innovación lanza sus concursos 2023 con dos primeras categorías que buscan apoyar y financiar propuestas tanto individuales como grupales desde su etapa inicial de ideación hasta circulación de una obra.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C4E1B4-5E30-CD4B-9E98-DD03EF57B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7" b="33631"/>
          <a:stretch/>
        </p:blipFill>
        <p:spPr>
          <a:xfrm>
            <a:off x="-1" y="0"/>
            <a:ext cx="12192000" cy="16853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97C95F-2551-624E-9256-3EA81CF57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2" t="26706" r="15183" b="16274"/>
          <a:stretch/>
        </p:blipFill>
        <p:spPr>
          <a:xfrm>
            <a:off x="886266" y="5325826"/>
            <a:ext cx="1420836" cy="12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2F6E287-2621-074A-9639-82DB96B68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787324"/>
              </p:ext>
            </p:extLst>
          </p:nvPr>
        </p:nvGraphicFramePr>
        <p:xfrm>
          <a:off x="1404423" y="1688140"/>
          <a:ext cx="9383151" cy="4513762"/>
        </p:xfrm>
        <a:graphic>
          <a:graphicData uri="http://schemas.openxmlformats.org/drawingml/2006/table">
            <a:tbl>
              <a:tblPr/>
              <a:tblGrid>
                <a:gridCol w="2492588">
                  <a:extLst>
                    <a:ext uri="{9D8B030D-6E8A-4147-A177-3AD203B41FA5}">
                      <a16:colId xmlns:a16="http://schemas.microsoft.com/office/drawing/2014/main" val="3952577040"/>
                    </a:ext>
                  </a:extLst>
                </a:gridCol>
                <a:gridCol w="2959946">
                  <a:extLst>
                    <a:ext uri="{9D8B030D-6E8A-4147-A177-3AD203B41FA5}">
                      <a16:colId xmlns:a16="http://schemas.microsoft.com/office/drawing/2014/main" val="4248965186"/>
                    </a:ext>
                  </a:extLst>
                </a:gridCol>
                <a:gridCol w="3930617">
                  <a:extLst>
                    <a:ext uri="{9D8B030D-6E8A-4147-A177-3AD203B41FA5}">
                      <a16:colId xmlns:a16="http://schemas.microsoft.com/office/drawing/2014/main" val="2898659387"/>
                    </a:ext>
                  </a:extLst>
                </a:gridCol>
              </a:tblGrid>
              <a:tr h="429231"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62052"/>
                  </a:ext>
                </a:extLst>
              </a:tr>
              <a:tr h="72189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Fondos de Creación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Categoría Estudio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Categoría Interdisciplinario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9973"/>
                  </a:ext>
                </a:extLst>
              </a:tr>
              <a:tr h="6438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Objetivo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Apoyo a etapa inicial de ideación del proceso creativo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Apoyo al proceso creativo desde la ideación a la circulación de la obra.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422827"/>
                  </a:ext>
                </a:extLst>
              </a:tr>
              <a:tr h="624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Monto a Financiar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Hasta $1.500.000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Hasta $12.000.000, distribuído en 2 etapas.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562003"/>
                  </a:ext>
                </a:extLst>
              </a:tr>
              <a:tr h="68286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Items a financiar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Honorarios/Operación/Inversión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Honorarios/Operación/Inversión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84546"/>
                  </a:ext>
                </a:extLst>
              </a:tr>
              <a:tr h="6243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Tiempo de ejecución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meses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meses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152482"/>
                  </a:ext>
                </a:extLst>
              </a:tr>
              <a:tr h="7872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Principales resultados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Formulación de propuesta para fondo externo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Obra final difundida públicamente, 2 subproductos  del proyecto principal difundidos públicamente, 2 postulaciones a fondos externos.           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989346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775895C2-DE0C-B64F-BCFB-FD45999F2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7" b="33631"/>
          <a:stretch/>
        </p:blipFill>
        <p:spPr>
          <a:xfrm>
            <a:off x="-1" y="0"/>
            <a:ext cx="12192000" cy="16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8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2F6E287-2621-074A-9639-82DB96B68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036458"/>
              </p:ext>
            </p:extLst>
          </p:nvPr>
        </p:nvGraphicFramePr>
        <p:xfrm>
          <a:off x="1876630" y="1743235"/>
          <a:ext cx="8438738" cy="4894337"/>
        </p:xfrm>
        <a:graphic>
          <a:graphicData uri="http://schemas.openxmlformats.org/drawingml/2006/table">
            <a:tbl>
              <a:tblPr/>
              <a:tblGrid>
                <a:gridCol w="1569518">
                  <a:extLst>
                    <a:ext uri="{9D8B030D-6E8A-4147-A177-3AD203B41FA5}">
                      <a16:colId xmlns:a16="http://schemas.microsoft.com/office/drawing/2014/main" val="1286197355"/>
                    </a:ext>
                  </a:extLst>
                </a:gridCol>
                <a:gridCol w="2792011">
                  <a:extLst>
                    <a:ext uri="{9D8B030D-6E8A-4147-A177-3AD203B41FA5}">
                      <a16:colId xmlns:a16="http://schemas.microsoft.com/office/drawing/2014/main" val="4248965186"/>
                    </a:ext>
                  </a:extLst>
                </a:gridCol>
                <a:gridCol w="551459">
                  <a:extLst>
                    <a:ext uri="{9D8B030D-6E8A-4147-A177-3AD203B41FA5}">
                      <a16:colId xmlns:a16="http://schemas.microsoft.com/office/drawing/2014/main" val="1480182534"/>
                    </a:ext>
                  </a:extLst>
                </a:gridCol>
                <a:gridCol w="2977110">
                  <a:extLst>
                    <a:ext uri="{9D8B030D-6E8A-4147-A177-3AD203B41FA5}">
                      <a16:colId xmlns:a16="http://schemas.microsoft.com/office/drawing/2014/main" val="289865938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806925453"/>
                    </a:ext>
                  </a:extLst>
                </a:gridCol>
              </a:tblGrid>
              <a:tr h="429231"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62052"/>
                  </a:ext>
                </a:extLst>
              </a:tr>
              <a:tr h="386687">
                <a:tc>
                  <a:txBody>
                    <a:bodyPr/>
                    <a:lstStyle/>
                    <a:p>
                      <a:pPr algn="ctr" fontAlgn="ctr"/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Categoría Estudio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Categoría Interdisciplinario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9973"/>
                  </a:ext>
                </a:extLst>
              </a:tr>
              <a:tr h="520504"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externa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C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Originalidad/Innovación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Originalidad/innovación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422827"/>
                  </a:ext>
                </a:extLst>
              </a:tr>
              <a:tr h="495635">
                <a:tc vMerge="1">
                  <a:txBody>
                    <a:bodyPr/>
                    <a:lstStyle/>
                    <a:p>
                      <a:pPr algn="ctr" fontAlgn="b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Trascendencia e Impacto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Interdisciplinariedad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562003"/>
                  </a:ext>
                </a:extLst>
              </a:tr>
              <a:tr h="517239">
                <a:tc vMerge="1">
                  <a:txBody>
                    <a:bodyPr/>
                    <a:lstStyle/>
                    <a:p>
                      <a:pPr algn="ctr" fontAlgn="b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Rigurosidad de la fundamentación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Trascendencia e impacto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84546"/>
                  </a:ext>
                </a:extLst>
              </a:tr>
              <a:tr h="539262">
                <a:tc vMerge="1">
                  <a:txBody>
                    <a:bodyPr/>
                    <a:lstStyle/>
                    <a:p>
                      <a:pPr algn="ctr" fontAlgn="ctr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Rigurosidad de la fundamentación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428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L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49455"/>
                  </a:ext>
                </a:extLst>
              </a:tr>
              <a:tr h="520505"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interna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C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  <a:p>
                      <a:pPr marL="0" algn="ctr" defTabSz="914400" rtl="0" eaLnBrk="1" fontAlgn="ctr" latinLnBrk="0" hangingPunct="1"/>
                      <a:endParaRPr lang="es-CL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s-CL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s-CL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Vinculación con la misión Institucional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Vinculación con la misión Institucional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152482"/>
                  </a:ext>
                </a:extLst>
              </a:tr>
              <a:tr h="487266">
                <a:tc vMerge="1">
                  <a:txBody>
                    <a:bodyPr/>
                    <a:lstStyle/>
                    <a:p>
                      <a:pPr algn="ctr" fontAlgn="ctr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Proyección y sostenibilidad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989346"/>
                  </a:ext>
                </a:extLst>
              </a:tr>
              <a:tr h="387073">
                <a:tc vMerge="1">
                  <a:txBody>
                    <a:bodyPr/>
                    <a:lstStyle/>
                    <a:p>
                      <a:pPr algn="ctr" fontAlgn="ctr"/>
                      <a:endParaRPr lang="es-C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Justificación de los fondos solicitados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Proyección del grupo de trabajo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745979"/>
                  </a:ext>
                </a:extLst>
              </a:tr>
              <a:tr h="388050"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L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Justificación de los fondos solicitados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139763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775895C2-DE0C-B64F-BCFB-FD45999F2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7" b="41323"/>
          <a:stretch/>
        </p:blipFill>
        <p:spPr>
          <a:xfrm>
            <a:off x="-1" y="0"/>
            <a:ext cx="12192000" cy="145084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DC7CEC-D67A-9644-BC83-1F11FAB75432}"/>
              </a:ext>
            </a:extLst>
          </p:cNvPr>
          <p:cNvSpPr txBox="1"/>
          <p:nvPr/>
        </p:nvSpPr>
        <p:spPr>
          <a:xfrm>
            <a:off x="4302944" y="1450848"/>
            <a:ext cx="4068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>
                <a:solidFill>
                  <a:srgbClr val="FFC000"/>
                </a:solidFill>
              </a:rPr>
              <a:t>Criterios de evaluación</a:t>
            </a:r>
          </a:p>
        </p:txBody>
      </p:sp>
    </p:spTree>
    <p:extLst>
      <p:ext uri="{BB962C8B-B14F-4D97-AF65-F5344CB8AC3E}">
        <p14:creationId xmlns:p14="http://schemas.microsoft.com/office/powerpoint/2010/main" val="33618767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233</Words>
  <Application>Microsoft Macintosh PowerPoint</Application>
  <PresentationFormat>Panorámica</PresentationFormat>
  <Paragraphs>59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Fondos Internos 2023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Silva Edwardsen</dc:creator>
  <cp:lastModifiedBy>Carolina Silva Edwardsen</cp:lastModifiedBy>
  <cp:revision>9</cp:revision>
  <dcterms:created xsi:type="dcterms:W3CDTF">2023-01-11T18:13:52Z</dcterms:created>
  <dcterms:modified xsi:type="dcterms:W3CDTF">2023-01-16T16:22:29Z</dcterms:modified>
</cp:coreProperties>
</file>